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258" r:id="rId3"/>
    <p:sldId id="259" r:id="rId4"/>
    <p:sldId id="260" r:id="rId5"/>
    <p:sldId id="261" r:id="rId6"/>
    <p:sldId id="262" r:id="rId7"/>
    <p:sldId id="263" r:id="rId8"/>
    <p:sldId id="264" r:id="rId9"/>
    <p:sldId id="328" r:id="rId10"/>
    <p:sldId id="265" r:id="rId11"/>
    <p:sldId id="266" r:id="rId12"/>
    <p:sldId id="267" r:id="rId13"/>
    <p:sldId id="329" r:id="rId14"/>
    <p:sldId id="268" r:id="rId15"/>
    <p:sldId id="331" r:id="rId16"/>
    <p:sldId id="269" r:id="rId17"/>
    <p:sldId id="270" r:id="rId18"/>
    <p:sldId id="271" r:id="rId19"/>
    <p:sldId id="330" r:id="rId20"/>
    <p:sldId id="272" r:id="rId21"/>
    <p:sldId id="273" r:id="rId22"/>
    <p:sldId id="332" r:id="rId23"/>
    <p:sldId id="274" r:id="rId24"/>
    <p:sldId id="275" r:id="rId25"/>
    <p:sldId id="333" r:id="rId26"/>
    <p:sldId id="337" r:id="rId27"/>
    <p:sldId id="338" r:id="rId28"/>
    <p:sldId id="341" r:id="rId29"/>
    <p:sldId id="342" r:id="rId30"/>
    <p:sldId id="343" r:id="rId31"/>
    <p:sldId id="344" r:id="rId32"/>
    <p:sldId id="345" r:id="rId33"/>
    <p:sldId id="346" r:id="rId34"/>
    <p:sldId id="347" r:id="rId35"/>
    <p:sldId id="350" r:id="rId36"/>
    <p:sldId id="351" r:id="rId37"/>
    <p:sldId id="352" r:id="rId38"/>
    <p:sldId id="353" r:id="rId39"/>
    <p:sldId id="354" r:id="rId40"/>
    <p:sldId id="357" r:id="rId41"/>
    <p:sldId id="355" r:id="rId42"/>
    <p:sldId id="358" r:id="rId43"/>
    <p:sldId id="356" r:id="rId44"/>
    <p:sldId id="359" r:id="rId45"/>
    <p:sldId id="280" r:id="rId46"/>
    <p:sldId id="281" r:id="rId47"/>
    <p:sldId id="282" r:id="rId48"/>
    <p:sldId id="360" r:id="rId49"/>
    <p:sldId id="370" r:id="rId50"/>
    <p:sldId id="283" r:id="rId51"/>
    <p:sldId id="286" r:id="rId52"/>
    <p:sldId id="361" r:id="rId53"/>
    <p:sldId id="285" r:id="rId54"/>
    <p:sldId id="287" r:id="rId55"/>
    <p:sldId id="362" r:id="rId56"/>
    <p:sldId id="363" r:id="rId57"/>
    <p:sldId id="364" r:id="rId58"/>
    <p:sldId id="284" r:id="rId59"/>
    <p:sldId id="288" r:id="rId60"/>
    <p:sldId id="289" r:id="rId61"/>
    <p:sldId id="371" r:id="rId62"/>
    <p:sldId id="372" r:id="rId63"/>
    <p:sldId id="373" r:id="rId64"/>
    <p:sldId id="374" r:id="rId65"/>
    <p:sldId id="375" r:id="rId66"/>
    <p:sldId id="291" r:id="rId67"/>
    <p:sldId id="292" r:id="rId68"/>
    <p:sldId id="293" r:id="rId69"/>
    <p:sldId id="290" r:id="rId70"/>
    <p:sldId id="294" r:id="rId71"/>
    <p:sldId id="295" r:id="rId72"/>
    <p:sldId id="296" r:id="rId73"/>
    <p:sldId id="297" r:id="rId74"/>
    <p:sldId id="298" r:id="rId75"/>
    <p:sldId id="299" r:id="rId76"/>
    <p:sldId id="300" r:id="rId77"/>
    <p:sldId id="301" r:id="rId78"/>
    <p:sldId id="302" r:id="rId79"/>
    <p:sldId id="303" r:id="rId80"/>
    <p:sldId id="304" r:id="rId81"/>
    <p:sldId id="305" r:id="rId82"/>
    <p:sldId id="306" r:id="rId83"/>
    <p:sldId id="377" r:id="rId84"/>
    <p:sldId id="378" r:id="rId85"/>
    <p:sldId id="379" r:id="rId86"/>
    <p:sldId id="307" r:id="rId87"/>
    <p:sldId id="308" r:id="rId88"/>
    <p:sldId id="376" r:id="rId89"/>
    <p:sldId id="309" r:id="rId90"/>
    <p:sldId id="380" r:id="rId91"/>
    <p:sldId id="310" r:id="rId92"/>
    <p:sldId id="381" r:id="rId93"/>
    <p:sldId id="311" r:id="rId94"/>
    <p:sldId id="312" r:id="rId95"/>
    <p:sldId id="382" r:id="rId96"/>
    <p:sldId id="387" r:id="rId97"/>
    <p:sldId id="315" r:id="rId98"/>
    <p:sldId id="314" r:id="rId99"/>
    <p:sldId id="316" r:id="rId100"/>
    <p:sldId id="323" r:id="rId101"/>
    <p:sldId id="388" r:id="rId102"/>
    <p:sldId id="318" r:id="rId103"/>
    <p:sldId id="319" r:id="rId104"/>
    <p:sldId id="383" r:id="rId105"/>
    <p:sldId id="384" r:id="rId106"/>
    <p:sldId id="385" r:id="rId107"/>
    <p:sldId id="386" r:id="rId108"/>
    <p:sldId id="389" r:id="rId109"/>
    <p:sldId id="390" r:id="rId110"/>
    <p:sldId id="325" r:id="rId111"/>
    <p:sldId id="326" r:id="rId112"/>
    <p:sldId id="327" r:id="rId1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A4243-35D2-43AF-813A-BB4721961581}" type="datetimeFigureOut">
              <a:rPr lang="sk-SK" smtClean="0"/>
              <a:t>29.11.2016</a:t>
            </a:fld>
            <a:endParaRPr lang="sk-SK"/>
          </a:p>
        </p:txBody>
      </p:sp>
      <p:sp>
        <p:nvSpPr>
          <p:cNvPr id="4" name="Zástupný symbol obrazu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0E3F5-3590-458F-A80D-5AA022870F67}" type="slidenum">
              <a:rPr lang="sk-SK" smtClean="0"/>
              <a:t>‹#›</a:t>
            </a:fld>
            <a:endParaRPr lang="sk-SK"/>
          </a:p>
        </p:txBody>
      </p:sp>
    </p:spTree>
    <p:extLst>
      <p:ext uri="{BB962C8B-B14F-4D97-AF65-F5344CB8AC3E}">
        <p14:creationId xmlns:p14="http://schemas.microsoft.com/office/powerpoint/2010/main" val="72397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smtClean="0"/>
          </a:p>
        </p:txBody>
      </p:sp>
      <p:sp>
        <p:nvSpPr>
          <p:cNvPr id="81924"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0C862F-AD3B-4C88-9E6B-109C022A020F}" type="slidenum">
              <a:rPr lang="sk-SK" altLang="sk-SK">
                <a:latin typeface="Calibri" panose="020F0502020204030204" pitchFamily="34" charset="0"/>
              </a:rPr>
              <a:pPr/>
              <a:t>80</a:t>
            </a:fld>
            <a:endParaRPr lang="sk-SK" altLang="sk-SK">
              <a:latin typeface="Calibri" panose="020F0502020204030204" pitchFamily="34" charset="0"/>
            </a:endParaRPr>
          </a:p>
        </p:txBody>
      </p:sp>
    </p:spTree>
    <p:extLst>
      <p:ext uri="{BB962C8B-B14F-4D97-AF65-F5344CB8AC3E}">
        <p14:creationId xmlns:p14="http://schemas.microsoft.com/office/powerpoint/2010/main" val="321896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7CAB28C0-F468-4E0A-9DBB-3F85A8FDBF51}" type="datetimeFigureOut">
              <a:rPr lang="sk-SK" smtClean="0"/>
              <a:t>29.11.2016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163610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CAB28C0-F468-4E0A-9DBB-3F85A8FDBF51}" type="datetimeFigureOut">
              <a:rPr lang="sk-SK" smtClean="0"/>
              <a:t>29.11.2016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315847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CAB28C0-F468-4E0A-9DBB-3F85A8FDBF51}" type="datetimeFigureOut">
              <a:rPr lang="sk-SK" smtClean="0"/>
              <a:t>29.11.2016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22342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CAB28C0-F468-4E0A-9DBB-3F85A8FDBF51}" type="datetimeFigureOut">
              <a:rPr lang="sk-SK" smtClean="0"/>
              <a:t>29.11.2016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273460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7CAB28C0-F468-4E0A-9DBB-3F85A8FDBF51}" type="datetimeFigureOut">
              <a:rPr lang="sk-SK" smtClean="0"/>
              <a:t>29.11.2016</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379530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7CAB28C0-F468-4E0A-9DBB-3F85A8FDBF51}" type="datetimeFigureOut">
              <a:rPr lang="sk-SK" smtClean="0"/>
              <a:t>29.11.2016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988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7CAB28C0-F468-4E0A-9DBB-3F85A8FDBF51}" type="datetimeFigureOut">
              <a:rPr lang="sk-SK" smtClean="0"/>
              <a:t>29.11.2016</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96928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7CAB28C0-F468-4E0A-9DBB-3F85A8FDBF51}" type="datetimeFigureOut">
              <a:rPr lang="sk-SK" smtClean="0"/>
              <a:t>29.11.2016</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330844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7CAB28C0-F468-4E0A-9DBB-3F85A8FDBF51}" type="datetimeFigureOut">
              <a:rPr lang="sk-SK" smtClean="0"/>
              <a:t>29.11.2016</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210011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7CAB28C0-F468-4E0A-9DBB-3F85A8FDBF51}" type="datetimeFigureOut">
              <a:rPr lang="sk-SK" smtClean="0"/>
              <a:t>29.11.2016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116002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7CAB28C0-F468-4E0A-9DBB-3F85A8FDBF51}" type="datetimeFigureOut">
              <a:rPr lang="sk-SK" smtClean="0"/>
              <a:t>29.11.2016</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52C5F68A-9226-4396-AA65-B38A457CEC27}" type="slidenum">
              <a:rPr lang="sk-SK" smtClean="0"/>
              <a:t>‹#›</a:t>
            </a:fld>
            <a:endParaRPr lang="sk-SK"/>
          </a:p>
        </p:txBody>
      </p:sp>
    </p:spTree>
    <p:extLst>
      <p:ext uri="{BB962C8B-B14F-4D97-AF65-F5344CB8AC3E}">
        <p14:creationId xmlns:p14="http://schemas.microsoft.com/office/powerpoint/2010/main" val="58390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B28C0-F468-4E0A-9DBB-3F85A8FDBF51}" type="datetimeFigureOut">
              <a:rPr lang="sk-SK" smtClean="0"/>
              <a:t>29.11.2016</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5F68A-9226-4396-AA65-B38A457CEC27}" type="slidenum">
              <a:rPr lang="sk-SK" smtClean="0"/>
              <a:t>‹#›</a:t>
            </a:fld>
            <a:endParaRPr lang="sk-SK"/>
          </a:p>
        </p:txBody>
      </p:sp>
    </p:spTree>
    <p:extLst>
      <p:ext uri="{BB962C8B-B14F-4D97-AF65-F5344CB8AC3E}">
        <p14:creationId xmlns:p14="http://schemas.microsoft.com/office/powerpoint/2010/main" val="71630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oleObject" Target="../embeddings/oleObject2.bin"/><Relationship Id="rId4" Type="http://schemas.openxmlformats.org/officeDocument/2006/relationships/image" Target="../media/image38.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687927"/>
            <a:ext cx="9144000" cy="2387600"/>
          </a:xfrm>
        </p:spPr>
        <p:txBody>
          <a:bodyPr/>
          <a:lstStyle/>
          <a:p>
            <a:r>
              <a:rPr lang="sk-SK" dirty="0" smtClean="0"/>
              <a:t>Dlhodobý majetok</a:t>
            </a:r>
            <a:endParaRPr lang="sk-SK" dirty="0"/>
          </a:p>
        </p:txBody>
      </p:sp>
      <p:sp>
        <p:nvSpPr>
          <p:cNvPr id="3" name="Podnadpis 2"/>
          <p:cNvSpPr>
            <a:spLocks noGrp="1"/>
          </p:cNvSpPr>
          <p:nvPr>
            <p:ph type="subTitle" idx="1"/>
          </p:nvPr>
        </p:nvSpPr>
        <p:spPr>
          <a:xfrm>
            <a:off x="1524000" y="5223020"/>
            <a:ext cx="9144000" cy="928398"/>
          </a:xfrm>
        </p:spPr>
        <p:txBody>
          <a:bodyPr/>
          <a:lstStyle/>
          <a:p>
            <a:r>
              <a:rPr lang="sk-SK" dirty="0" smtClean="0"/>
              <a:t>Ing. Martina </a:t>
            </a:r>
            <a:r>
              <a:rPr lang="sk-SK" dirty="0" err="1" smtClean="0"/>
              <a:t>Štomfaiová</a:t>
            </a:r>
            <a:r>
              <a:rPr lang="sk-SK" dirty="0" smtClean="0"/>
              <a:t>, PhD.</a:t>
            </a:r>
            <a:endParaRPr lang="sk-SK" dirty="0"/>
          </a:p>
        </p:txBody>
      </p:sp>
      <p:pic>
        <p:nvPicPr>
          <p:cNvPr id="4" name="Picture 2" descr="http://img.mediacentrum.sk/gallery/370/145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7452"/>
            <a:ext cx="47529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733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Úloha:</a:t>
            </a:r>
            <a:endParaRPr lang="sk-SK" dirty="0">
              <a:solidFill>
                <a:schemeClr val="accent1">
                  <a:satMod val="150000"/>
                </a:schemeClr>
              </a:solidFill>
            </a:endParaRPr>
          </a:p>
        </p:txBody>
      </p:sp>
      <p:sp>
        <p:nvSpPr>
          <p:cNvPr id="17411" name="Zástupný symbol obsahu 2"/>
          <p:cNvSpPr>
            <a:spLocks noGrp="1"/>
          </p:cNvSpPr>
          <p:nvPr>
            <p:ph idx="1"/>
          </p:nvPr>
        </p:nvSpPr>
        <p:spPr/>
        <p:txBody>
          <a:bodyPr/>
          <a:lstStyle/>
          <a:p>
            <a:pPr algn="just" eaLnBrk="1" hangingPunct="1">
              <a:buFont typeface="Wingdings 2" panose="05020102010507070707" pitchFamily="18" charset="2"/>
              <a:buNone/>
            </a:pPr>
            <a:r>
              <a:rPr lang="sk-SK" altLang="sk-SK" dirty="0" smtClean="0"/>
              <a:t>	Určite:</a:t>
            </a:r>
          </a:p>
          <a:p>
            <a:pPr algn="just" eaLnBrk="1" hangingPunct="1"/>
            <a:r>
              <a:rPr lang="sk-SK" altLang="sk-SK" dirty="0" smtClean="0"/>
              <a:t>aká má byť obstarávacia cena strojov, prístrojov, zariadení a dopravných prostriedkov, aby sa tieto mohli zaradiť do dlhodobého majetku</a:t>
            </a:r>
          </a:p>
          <a:p>
            <a:pPr algn="just" eaLnBrk="1" hangingPunct="1"/>
            <a:r>
              <a:rPr lang="sk-SK" altLang="sk-SK" dirty="0" smtClean="0"/>
              <a:t>aká má byť obstarávacia cena dlhodobého nehmotného majetku, aby sa tieto mohli zaradiť do dlhodobého majetku</a:t>
            </a:r>
          </a:p>
          <a:p>
            <a:pPr algn="just" eaLnBrk="1" hangingPunct="1"/>
            <a:endParaRPr lang="sk-SK" altLang="sk-SK" dirty="0" smtClean="0"/>
          </a:p>
        </p:txBody>
      </p:sp>
    </p:spTree>
    <p:extLst>
      <p:ext uri="{BB962C8B-B14F-4D97-AF65-F5344CB8AC3E}">
        <p14:creationId xmlns:p14="http://schemas.microsoft.com/office/powerpoint/2010/main" val="41867666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smtClean="0">
                <a:solidFill>
                  <a:schemeClr val="accent1">
                    <a:satMod val="150000"/>
                  </a:schemeClr>
                </a:solidFill>
              </a:rPr>
              <a:t>Úloha:</a:t>
            </a:r>
            <a:endParaRPr lang="sk-SK" dirty="0">
              <a:solidFill>
                <a:schemeClr val="accent1">
                  <a:satMod val="150000"/>
                </a:schemeClr>
              </a:solidFill>
            </a:endParaRPr>
          </a:p>
        </p:txBody>
      </p:sp>
      <p:sp>
        <p:nvSpPr>
          <p:cNvPr id="75779" name="Zástupný symbol obsahu 2"/>
          <p:cNvSpPr>
            <a:spLocks noGrp="1"/>
          </p:cNvSpPr>
          <p:nvPr>
            <p:ph idx="1"/>
          </p:nvPr>
        </p:nvSpPr>
        <p:spPr/>
        <p:txBody>
          <a:bodyPr/>
          <a:lstStyle/>
          <a:p>
            <a:pPr algn="just" eaLnBrk="1" hangingPunct="1"/>
            <a:r>
              <a:rPr lang="sk-SK" altLang="sk-SK" dirty="0" smtClean="0"/>
              <a:t>Spoločnosť </a:t>
            </a:r>
            <a:r>
              <a:rPr lang="sk-SK" altLang="sk-SK" dirty="0" err="1" smtClean="0"/>
              <a:t>Renaudit</a:t>
            </a:r>
            <a:r>
              <a:rPr lang="sk-SK" altLang="sk-SK" dirty="0" smtClean="0"/>
              <a:t>, s. r. o. zaradila v októbri 2016 do dlhodobého majetku osobný automobil v sume 5700 eur. Vypočítajte daňové odpisy a zostatkovú cenu automobilu v jednotlivých rokoch používania ak viete, že podnik používa rovnomernú metódu odpisovania a ide o majetok zaradený do 1. odpisovej skupiny. </a:t>
            </a:r>
            <a:endParaRPr lang="sk-SK" altLang="sk-SK" b="1" dirty="0" smtClean="0"/>
          </a:p>
          <a:p>
            <a:pPr eaLnBrk="1" hangingPunct="1"/>
            <a:endParaRPr lang="sk-SK" altLang="sk-SK" dirty="0" smtClean="0"/>
          </a:p>
        </p:txBody>
      </p:sp>
    </p:spTree>
    <p:extLst>
      <p:ext uri="{BB962C8B-B14F-4D97-AF65-F5344CB8AC3E}">
        <p14:creationId xmlns:p14="http://schemas.microsoft.com/office/powerpoint/2010/main" val="34648027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1"/>
            <p:extLst>
              <p:ext uri="{D42A27DB-BD31-4B8C-83A1-F6EECF244321}">
                <p14:modId xmlns:p14="http://schemas.microsoft.com/office/powerpoint/2010/main" val="2826291000"/>
              </p:ext>
            </p:extLst>
          </p:nvPr>
        </p:nvGraphicFramePr>
        <p:xfrm>
          <a:off x="498764" y="415637"/>
          <a:ext cx="11457708" cy="6509325"/>
        </p:xfrm>
        <a:graphic>
          <a:graphicData uri="http://schemas.openxmlformats.org/drawingml/2006/table">
            <a:tbl>
              <a:tblPr firstRow="1" bandRow="1">
                <a:tableStyleId>{5C22544A-7EE6-4342-B048-85BDC9FD1C3A}</a:tableStyleId>
              </a:tblPr>
              <a:tblGrid>
                <a:gridCol w="2864427"/>
                <a:gridCol w="2864427"/>
                <a:gridCol w="2864427"/>
                <a:gridCol w="2864427"/>
              </a:tblGrid>
              <a:tr h="1027545">
                <a:tc>
                  <a:txBody>
                    <a:bodyPr/>
                    <a:lstStyle/>
                    <a:p>
                      <a:pPr algn="ctr"/>
                      <a:r>
                        <a:rPr lang="sk-SK" sz="2800" dirty="0" smtClean="0"/>
                        <a:t>Rok</a:t>
                      </a:r>
                      <a:endParaRPr lang="sk-SK" sz="2800" dirty="0"/>
                    </a:p>
                  </a:txBody>
                  <a:tcPr/>
                </a:tc>
                <a:tc>
                  <a:txBody>
                    <a:bodyPr/>
                    <a:lstStyle/>
                    <a:p>
                      <a:pPr algn="ctr"/>
                      <a:r>
                        <a:rPr lang="sk-SK" sz="2800" dirty="0" smtClean="0"/>
                        <a:t>Výpočet</a:t>
                      </a:r>
                      <a:r>
                        <a:rPr lang="sk-SK" sz="2800" baseline="0" dirty="0" smtClean="0"/>
                        <a:t> daňových odpisov</a:t>
                      </a:r>
                      <a:endParaRPr lang="sk-SK" sz="2800" dirty="0"/>
                    </a:p>
                  </a:txBody>
                  <a:tcPr/>
                </a:tc>
                <a:tc>
                  <a:txBody>
                    <a:bodyPr/>
                    <a:lstStyle/>
                    <a:p>
                      <a:pPr algn="ctr"/>
                      <a:r>
                        <a:rPr lang="sk-SK" sz="2800" dirty="0" smtClean="0"/>
                        <a:t>Daňový odpis (v</a:t>
                      </a:r>
                      <a:r>
                        <a:rPr lang="sk-SK" sz="2800" baseline="0" dirty="0" smtClean="0"/>
                        <a:t> Eur)</a:t>
                      </a:r>
                      <a:endParaRPr lang="sk-SK" sz="2800" dirty="0"/>
                    </a:p>
                  </a:txBody>
                  <a:tcPr/>
                </a:tc>
                <a:tc>
                  <a:txBody>
                    <a:bodyPr/>
                    <a:lstStyle/>
                    <a:p>
                      <a:pPr algn="ctr"/>
                      <a:r>
                        <a:rPr lang="sk-SK" sz="2800" dirty="0" smtClean="0"/>
                        <a:t>Zostatková cena</a:t>
                      </a:r>
                      <a:endParaRPr lang="sk-SK" sz="2800" dirty="0"/>
                    </a:p>
                  </a:txBody>
                  <a:tcPr/>
                </a:tc>
              </a:tr>
              <a:tr h="1027545">
                <a:tc>
                  <a:txBody>
                    <a:bodyPr/>
                    <a:lstStyle/>
                    <a:p>
                      <a:pPr algn="ctr"/>
                      <a:r>
                        <a:rPr lang="sk-SK" sz="2800" dirty="0" smtClean="0"/>
                        <a:t>2016</a:t>
                      </a:r>
                      <a:endParaRPr lang="sk-SK" sz="2800" dirty="0"/>
                    </a:p>
                  </a:txBody>
                  <a:tcPr/>
                </a:tc>
                <a:tc>
                  <a:txBody>
                    <a:bodyPr/>
                    <a:lstStyle/>
                    <a:p>
                      <a:pPr algn="ctr"/>
                      <a:r>
                        <a:rPr lang="sk-SK" sz="2800" dirty="0" smtClean="0"/>
                        <a:t>5700/4/12 x3</a:t>
                      </a:r>
                      <a:endParaRPr lang="sk-SK" sz="2800" dirty="0"/>
                    </a:p>
                  </a:txBody>
                  <a:tcPr/>
                </a:tc>
                <a:tc>
                  <a:txBody>
                    <a:bodyPr/>
                    <a:lstStyle/>
                    <a:p>
                      <a:pPr algn="ctr"/>
                      <a:r>
                        <a:rPr lang="sk-SK" sz="2800" dirty="0" smtClean="0"/>
                        <a:t>357</a:t>
                      </a:r>
                      <a:endParaRPr lang="sk-SK" sz="2800" dirty="0"/>
                    </a:p>
                  </a:txBody>
                  <a:tcPr/>
                </a:tc>
                <a:tc>
                  <a:txBody>
                    <a:bodyPr/>
                    <a:lstStyle/>
                    <a:p>
                      <a:pPr algn="ctr"/>
                      <a:r>
                        <a:rPr lang="sk-SK" sz="2800" dirty="0" smtClean="0"/>
                        <a:t>5343</a:t>
                      </a:r>
                      <a:endParaRPr lang="sk-SK" sz="2800" dirty="0"/>
                    </a:p>
                  </a:txBody>
                  <a:tcPr/>
                </a:tc>
              </a:tr>
              <a:tr h="1027545">
                <a:tc>
                  <a:txBody>
                    <a:bodyPr/>
                    <a:lstStyle/>
                    <a:p>
                      <a:pPr algn="ctr"/>
                      <a:r>
                        <a:rPr lang="sk-SK" sz="2800" dirty="0" smtClean="0"/>
                        <a:t>2017</a:t>
                      </a:r>
                      <a:endParaRPr lang="sk-SK" sz="2800" dirty="0"/>
                    </a:p>
                  </a:txBody>
                  <a:tcPr/>
                </a:tc>
                <a:tc>
                  <a:txBody>
                    <a:bodyPr/>
                    <a:lstStyle/>
                    <a:p>
                      <a:pPr algn="ctr"/>
                      <a:r>
                        <a:rPr lang="sk-SK" sz="2800" dirty="0" smtClean="0"/>
                        <a:t>5700/4</a:t>
                      </a:r>
                      <a:endParaRPr lang="sk-SK" sz="2800" dirty="0"/>
                    </a:p>
                  </a:txBody>
                  <a:tcPr/>
                </a:tc>
                <a:tc>
                  <a:txBody>
                    <a:bodyPr/>
                    <a:lstStyle/>
                    <a:p>
                      <a:pPr algn="ctr"/>
                      <a:r>
                        <a:rPr lang="sk-SK" sz="2800" dirty="0" smtClean="0"/>
                        <a:t>1425</a:t>
                      </a:r>
                      <a:endParaRPr lang="sk-SK" sz="2800" dirty="0"/>
                    </a:p>
                  </a:txBody>
                  <a:tcPr/>
                </a:tc>
                <a:tc>
                  <a:txBody>
                    <a:bodyPr/>
                    <a:lstStyle/>
                    <a:p>
                      <a:pPr algn="ctr"/>
                      <a:r>
                        <a:rPr lang="sk-SK" sz="2800" dirty="0" smtClean="0"/>
                        <a:t>3918</a:t>
                      </a:r>
                      <a:endParaRPr lang="sk-SK" sz="2800" dirty="0"/>
                    </a:p>
                  </a:txBody>
                  <a:tcPr/>
                </a:tc>
              </a:tr>
              <a:tr h="1027545">
                <a:tc>
                  <a:txBody>
                    <a:bodyPr/>
                    <a:lstStyle/>
                    <a:p>
                      <a:pPr algn="ctr"/>
                      <a:r>
                        <a:rPr lang="sk-SK" sz="2800" dirty="0" smtClean="0"/>
                        <a:t>2018</a:t>
                      </a:r>
                      <a:endParaRPr lang="sk-SK" sz="2800" dirty="0"/>
                    </a:p>
                  </a:txBody>
                  <a:tcPr/>
                </a:tc>
                <a:tc>
                  <a:txBody>
                    <a:bodyPr/>
                    <a:lstStyle/>
                    <a:p>
                      <a:pPr algn="ctr"/>
                      <a:r>
                        <a:rPr lang="sk-SK" sz="2800" dirty="0" smtClean="0"/>
                        <a:t>5700/4</a:t>
                      </a:r>
                      <a:endParaRPr lang="sk-SK" sz="2800" dirty="0"/>
                    </a:p>
                  </a:txBody>
                  <a:tcPr/>
                </a:tc>
                <a:tc>
                  <a:txBody>
                    <a:bodyPr/>
                    <a:lstStyle/>
                    <a:p>
                      <a:pPr algn="ctr"/>
                      <a:r>
                        <a:rPr lang="sk-SK" sz="2800" dirty="0" smtClean="0"/>
                        <a:t>1425</a:t>
                      </a:r>
                      <a:endParaRPr lang="sk-SK" sz="2800" dirty="0"/>
                    </a:p>
                  </a:txBody>
                  <a:tcPr/>
                </a:tc>
                <a:tc>
                  <a:txBody>
                    <a:bodyPr/>
                    <a:lstStyle/>
                    <a:p>
                      <a:pPr algn="ctr"/>
                      <a:r>
                        <a:rPr lang="sk-SK" sz="2800" dirty="0" smtClean="0"/>
                        <a:t>2493</a:t>
                      </a:r>
                      <a:endParaRPr lang="sk-SK" sz="2800" dirty="0"/>
                    </a:p>
                  </a:txBody>
                  <a:tcPr/>
                </a:tc>
              </a:tr>
              <a:tr h="1027545">
                <a:tc>
                  <a:txBody>
                    <a:bodyPr/>
                    <a:lstStyle/>
                    <a:p>
                      <a:pPr algn="ctr"/>
                      <a:r>
                        <a:rPr lang="sk-SK" sz="2800" dirty="0" smtClean="0"/>
                        <a:t>2019</a:t>
                      </a:r>
                      <a:endParaRPr lang="sk-SK" sz="2800" dirty="0"/>
                    </a:p>
                  </a:txBody>
                  <a:tcPr/>
                </a:tc>
                <a:tc>
                  <a:txBody>
                    <a:bodyPr/>
                    <a:lstStyle/>
                    <a:p>
                      <a:pPr algn="ctr"/>
                      <a:r>
                        <a:rPr lang="sk-SK" sz="2800" dirty="0" smtClean="0"/>
                        <a:t>5700/4</a:t>
                      </a:r>
                    </a:p>
                  </a:txBody>
                  <a:tcPr/>
                </a:tc>
                <a:tc>
                  <a:txBody>
                    <a:bodyPr/>
                    <a:lstStyle/>
                    <a:p>
                      <a:pPr algn="ctr"/>
                      <a:r>
                        <a:rPr lang="sk-SK" sz="2800" dirty="0" smtClean="0"/>
                        <a:t>1425</a:t>
                      </a:r>
                      <a:endParaRPr lang="sk-SK" sz="2800" dirty="0"/>
                    </a:p>
                  </a:txBody>
                  <a:tcPr/>
                </a:tc>
                <a:tc>
                  <a:txBody>
                    <a:bodyPr/>
                    <a:lstStyle/>
                    <a:p>
                      <a:pPr algn="ctr"/>
                      <a:r>
                        <a:rPr lang="sk-SK" sz="2800" dirty="0" smtClean="0"/>
                        <a:t>1068</a:t>
                      </a:r>
                      <a:endParaRPr lang="sk-SK" sz="2800" dirty="0"/>
                    </a:p>
                  </a:txBody>
                  <a:tcPr/>
                </a:tc>
              </a:tr>
              <a:tr h="1027545">
                <a:tc>
                  <a:txBody>
                    <a:bodyPr/>
                    <a:lstStyle/>
                    <a:p>
                      <a:pPr algn="ctr"/>
                      <a:r>
                        <a:rPr lang="sk-SK" sz="2800" dirty="0" smtClean="0"/>
                        <a:t>2020</a:t>
                      </a:r>
                      <a:endParaRPr lang="sk-SK"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2800" dirty="0" smtClean="0"/>
                        <a:t>1068 &lt; 5700/4 = doodpisuje sa</a:t>
                      </a:r>
                    </a:p>
                    <a:p>
                      <a:pPr algn="ctr"/>
                      <a:endParaRPr lang="sk-SK" sz="2800" dirty="0"/>
                    </a:p>
                  </a:txBody>
                  <a:tcPr/>
                </a:tc>
                <a:tc>
                  <a:txBody>
                    <a:bodyPr/>
                    <a:lstStyle/>
                    <a:p>
                      <a:pPr algn="ctr"/>
                      <a:r>
                        <a:rPr lang="sk-SK" sz="2800" dirty="0" smtClean="0"/>
                        <a:t>1068</a:t>
                      </a:r>
                      <a:endParaRPr lang="sk-SK" sz="2800" dirty="0"/>
                    </a:p>
                  </a:txBody>
                  <a:tcPr/>
                </a:tc>
                <a:tc>
                  <a:txBody>
                    <a:bodyPr/>
                    <a:lstStyle/>
                    <a:p>
                      <a:pPr algn="ctr"/>
                      <a:r>
                        <a:rPr lang="sk-SK" sz="2800" dirty="0" smtClean="0"/>
                        <a:t>0</a:t>
                      </a:r>
                      <a:endParaRPr lang="sk-SK" sz="2800" dirty="0"/>
                    </a:p>
                  </a:txBody>
                  <a:tcPr/>
                </a:tc>
              </a:tr>
            </a:tbl>
          </a:graphicData>
        </a:graphic>
      </p:graphicFrame>
    </p:spTree>
    <p:extLst>
      <p:ext uri="{BB962C8B-B14F-4D97-AF65-F5344CB8AC3E}">
        <p14:creationId xmlns:p14="http://schemas.microsoft.com/office/powerpoint/2010/main" val="22991477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Koeficienty pre zrýchlené odpisovanie</a:t>
            </a:r>
            <a:endParaRPr lang="sk-SK" dirty="0">
              <a:solidFill>
                <a:schemeClr val="accent1">
                  <a:satMod val="150000"/>
                </a:schemeClr>
              </a:solidFill>
            </a:endParaRPr>
          </a:p>
        </p:txBody>
      </p:sp>
      <p:graphicFrame>
        <p:nvGraphicFramePr>
          <p:cNvPr id="4" name="Tabuľka 3"/>
          <p:cNvGraphicFramePr>
            <a:graphicFrameLocks noGrp="1"/>
          </p:cNvGraphicFramePr>
          <p:nvPr>
            <p:extLst>
              <p:ext uri="{D42A27DB-BD31-4B8C-83A1-F6EECF244321}">
                <p14:modId xmlns:p14="http://schemas.microsoft.com/office/powerpoint/2010/main" val="1394820322"/>
              </p:ext>
            </p:extLst>
          </p:nvPr>
        </p:nvGraphicFramePr>
        <p:xfrm>
          <a:off x="1040872" y="1902978"/>
          <a:ext cx="10312928" cy="2544283"/>
        </p:xfrm>
        <a:graphic>
          <a:graphicData uri="http://schemas.openxmlformats.org/drawingml/2006/table">
            <a:tbl>
              <a:tblPr>
                <a:tableStyleId>{3C2FFA5D-87B4-456A-9821-1D502468CF0F}</a:tableStyleId>
              </a:tblPr>
              <a:tblGrid>
                <a:gridCol w="2252201"/>
                <a:gridCol w="2345727"/>
                <a:gridCol w="3034145"/>
                <a:gridCol w="2680855"/>
              </a:tblGrid>
              <a:tr h="1272141">
                <a:tc>
                  <a:txBody>
                    <a:bodyPr/>
                    <a:lstStyle/>
                    <a:p>
                      <a:pPr algn="ctr">
                        <a:spcAft>
                          <a:spcPts val="0"/>
                        </a:spcAft>
                      </a:pPr>
                      <a:r>
                        <a:rPr lang="sk-SK" sz="2000" b="1" dirty="0"/>
                        <a:t>Odpisová skupina</a:t>
                      </a:r>
                      <a:endParaRPr lang="sk-SK" sz="2000" b="1" dirty="0">
                        <a:latin typeface="Times New Roman"/>
                        <a:ea typeface="Times New Roman"/>
                        <a:cs typeface="Times New Roman"/>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a:t>Koeficient pre odpisovanie v 1. roku</a:t>
                      </a:r>
                      <a:endParaRPr lang="sk-SK" sz="2000" b="1" dirty="0">
                        <a:latin typeface="Times New Roman"/>
                        <a:ea typeface="Times New Roman"/>
                        <a:cs typeface="Times New Roman"/>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a:t>Koeficient pre odpisovanie v 2. a ďalších rokoch</a:t>
                      </a:r>
                      <a:endParaRPr lang="sk-SK" sz="2000" b="1" dirty="0">
                        <a:latin typeface="Times New Roman"/>
                        <a:ea typeface="Times New Roman"/>
                        <a:cs typeface="Times New Roman"/>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smtClean="0">
                          <a:latin typeface="Times New Roman"/>
                          <a:ea typeface="Times New Roman"/>
                          <a:cs typeface="Times New Roman"/>
                        </a:rPr>
                        <a:t>Koeficient pre zvýšenú zostatkovú</a:t>
                      </a:r>
                      <a:r>
                        <a:rPr lang="sk-SK" sz="2000" b="1" baseline="0" dirty="0" smtClean="0">
                          <a:latin typeface="Times New Roman"/>
                          <a:ea typeface="Times New Roman"/>
                          <a:cs typeface="Times New Roman"/>
                        </a:rPr>
                        <a:t> cenu</a:t>
                      </a:r>
                      <a:endParaRPr lang="sk-SK" sz="2000" b="1" dirty="0">
                        <a:latin typeface="Times New Roman"/>
                        <a:ea typeface="Times New Roman"/>
                        <a:cs typeface="Times New Roman"/>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6071">
                <a:tc>
                  <a:txBody>
                    <a:bodyPr/>
                    <a:lstStyle/>
                    <a:p>
                      <a:pPr algn="ctr">
                        <a:spcAft>
                          <a:spcPts val="0"/>
                        </a:spcAft>
                      </a:pPr>
                      <a:r>
                        <a:rPr lang="sk-SK" sz="2000" b="1" dirty="0"/>
                        <a:t>2</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a:t>6</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a:t>7</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smtClean="0">
                          <a:latin typeface="Times New Roman"/>
                          <a:ea typeface="Times New Roman"/>
                          <a:cs typeface="Times New Roman"/>
                        </a:rPr>
                        <a:t>6</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6071">
                <a:tc>
                  <a:txBody>
                    <a:bodyPr/>
                    <a:lstStyle/>
                    <a:p>
                      <a:pPr algn="ctr">
                        <a:spcAft>
                          <a:spcPts val="0"/>
                        </a:spcAft>
                      </a:pPr>
                      <a:r>
                        <a:rPr lang="sk-SK" sz="2000" b="1"/>
                        <a:t>3</a:t>
                      </a:r>
                      <a:endParaRPr lang="sk-SK" sz="2000" b="1">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smtClean="0">
                          <a:latin typeface="Times New Roman"/>
                          <a:ea typeface="Times New Roman"/>
                          <a:cs typeface="Times New Roman"/>
                        </a:rPr>
                        <a:t>8</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smtClean="0">
                          <a:latin typeface="Times New Roman"/>
                          <a:ea typeface="Times New Roman"/>
                          <a:cs typeface="Times New Roman"/>
                        </a:rPr>
                        <a:t>9</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sk-SK" sz="2000" b="1" dirty="0" smtClean="0">
                          <a:latin typeface="Times New Roman"/>
                          <a:ea typeface="Times New Roman"/>
                          <a:cs typeface="Times New Roman"/>
                        </a:rPr>
                        <a:t>8</a:t>
                      </a:r>
                      <a:endParaRPr lang="sk-SK" sz="2000" b="1" dirty="0">
                        <a:latin typeface="Times New Roman"/>
                        <a:ea typeface="Times New Roman"/>
                        <a:cs typeface="Times New Roman"/>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011850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Zrýchlené odpisovanie</a:t>
            </a:r>
            <a:endParaRPr lang="sk-SK" dirty="0">
              <a:solidFill>
                <a:schemeClr val="accent1">
                  <a:satMod val="150000"/>
                </a:schemeClr>
              </a:solidFill>
            </a:endParaRPr>
          </a:p>
        </p:txBody>
      </p:sp>
      <p:graphicFrame>
        <p:nvGraphicFramePr>
          <p:cNvPr id="1026" name="Object 2"/>
          <p:cNvGraphicFramePr>
            <a:graphicFrameLocks noChangeAspect="1"/>
          </p:cNvGraphicFramePr>
          <p:nvPr/>
        </p:nvGraphicFramePr>
        <p:xfrm>
          <a:off x="1992314" y="2205038"/>
          <a:ext cx="8207375" cy="1223962"/>
        </p:xfrm>
        <a:graphic>
          <a:graphicData uri="http://schemas.openxmlformats.org/presentationml/2006/ole">
            <mc:AlternateContent xmlns:mc="http://schemas.openxmlformats.org/markup-compatibility/2006">
              <mc:Choice xmlns:v="urn:schemas-microsoft-com:vml" Requires="v">
                <p:oleObj spid="_x0000_s1082" name="Rovnica" r:id="rId3" imgW="2870200" imgH="431800" progId="Equation.3">
                  <p:embed/>
                </p:oleObj>
              </mc:Choice>
              <mc:Fallback>
                <p:oleObj name="Rovnica" r:id="rId3" imgW="2870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2205038"/>
                        <a:ext cx="82073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1"/>
          <p:cNvGraphicFramePr>
            <a:graphicFrameLocks noChangeAspect="1"/>
          </p:cNvGraphicFramePr>
          <p:nvPr>
            <p:extLst>
              <p:ext uri="{D42A27DB-BD31-4B8C-83A1-F6EECF244321}">
                <p14:modId xmlns:p14="http://schemas.microsoft.com/office/powerpoint/2010/main" val="2778093531"/>
              </p:ext>
            </p:extLst>
          </p:nvPr>
        </p:nvGraphicFramePr>
        <p:xfrm>
          <a:off x="1238250" y="4076700"/>
          <a:ext cx="9486900" cy="1365250"/>
        </p:xfrm>
        <a:graphic>
          <a:graphicData uri="http://schemas.openxmlformats.org/presentationml/2006/ole">
            <mc:AlternateContent xmlns:mc="http://schemas.openxmlformats.org/markup-compatibility/2006">
              <mc:Choice xmlns:v="urn:schemas-microsoft-com:vml" Requires="v">
                <p:oleObj spid="_x0000_s1083" name="Rovnica" r:id="rId5" imgW="3124080" imgH="431640" progId="Equation.3">
                  <p:embed/>
                </p:oleObj>
              </mc:Choice>
              <mc:Fallback>
                <p:oleObj name="Rovnica" r:id="rId5" imgW="3124080" imgH="431640" progId="Equation.3">
                  <p:embed/>
                  <p:pic>
                    <p:nvPicPr>
                      <p:cNvPr id="0" name=""/>
                      <p:cNvPicPr>
                        <a:picLocks noChangeAspect="1" noChangeArrowheads="1"/>
                      </p:cNvPicPr>
                      <p:nvPr/>
                    </p:nvPicPr>
                    <p:blipFill>
                      <a:blip r:embed="rId6"/>
                      <a:srcRect/>
                      <a:stretch>
                        <a:fillRect/>
                      </a:stretch>
                    </p:blipFill>
                    <p:spPr bwMode="auto">
                      <a:xfrm>
                        <a:off x="1238250" y="4076700"/>
                        <a:ext cx="94869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1" name="BlokTextu 7"/>
          <p:cNvSpPr txBox="1">
            <a:spLocks noChangeArrowheads="1"/>
          </p:cNvSpPr>
          <p:nvPr/>
        </p:nvSpPr>
        <p:spPr bwMode="auto">
          <a:xfrm>
            <a:off x="3143250" y="1628776"/>
            <a:ext cx="5608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k-SK" altLang="sk-SK" sz="2400" b="1">
                <a:solidFill>
                  <a:srgbClr val="FF0000"/>
                </a:solidFill>
                <a:latin typeface="Corbel" panose="020B0503020204020204" pitchFamily="34" charset="0"/>
              </a:rPr>
              <a:t>Zrýchlený odpis v prvom roku používania</a:t>
            </a:r>
          </a:p>
        </p:txBody>
      </p:sp>
      <p:sp>
        <p:nvSpPr>
          <p:cNvPr id="1032" name="BlokTextu 8"/>
          <p:cNvSpPr txBox="1">
            <a:spLocks noChangeArrowheads="1"/>
          </p:cNvSpPr>
          <p:nvPr/>
        </p:nvSpPr>
        <p:spPr bwMode="auto">
          <a:xfrm>
            <a:off x="2495550" y="3500438"/>
            <a:ext cx="7310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k-SK" altLang="sk-SK" sz="2400" b="1">
                <a:solidFill>
                  <a:srgbClr val="FF0000"/>
                </a:solidFill>
                <a:latin typeface="Corbel" panose="020B0503020204020204" pitchFamily="34" charset="0"/>
              </a:rPr>
              <a:t>Zrýchlený odpis v druhom a ďalších rokoch používania</a:t>
            </a:r>
          </a:p>
        </p:txBody>
      </p:sp>
    </p:spTree>
    <p:extLst>
      <p:ext uri="{BB962C8B-B14F-4D97-AF65-F5344CB8AC3E}">
        <p14:creationId xmlns:p14="http://schemas.microsoft.com/office/powerpoint/2010/main" val="25647048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Vypočítajte:</a:t>
            </a:r>
            <a:endParaRPr lang="sk-SK" dirty="0"/>
          </a:p>
        </p:txBody>
      </p:sp>
      <p:sp>
        <p:nvSpPr>
          <p:cNvPr id="3" name="Zástupný symbol obsahu 2"/>
          <p:cNvSpPr>
            <a:spLocks noGrp="1"/>
          </p:cNvSpPr>
          <p:nvPr>
            <p:ph idx="1"/>
          </p:nvPr>
        </p:nvSpPr>
        <p:spPr/>
        <p:txBody>
          <a:bodyPr/>
          <a:lstStyle/>
          <a:p>
            <a:pPr algn="just"/>
            <a:r>
              <a:rPr lang="sk-SK" dirty="0" smtClean="0"/>
              <a:t>Podnik obstaral v januári poľnohospodársky stroj za vstupnú cenu 43 200 eur. Rozhodol sa použiť metódu zrýchleného odpisovania. Vypočítajte výšku odpisov v jednotlivých rokoch, ak viete, že tento majetok patrí </a:t>
            </a:r>
            <a:r>
              <a:rPr lang="sk-SK" smtClean="0"/>
              <a:t>do </a:t>
            </a:r>
            <a:r>
              <a:rPr lang="sk-SK" smtClean="0"/>
              <a:t>2. </a:t>
            </a:r>
            <a:r>
              <a:rPr lang="sk-SK" dirty="0" smtClean="0"/>
              <a:t>odpisovej skupiny. Pri výpočte vyčíslite v jednotlivých rokoch  aj výšku oprávok a zostatkovej ceny. </a:t>
            </a:r>
            <a:endParaRPr lang="sk-SK" dirty="0"/>
          </a:p>
        </p:txBody>
      </p:sp>
    </p:spTree>
    <p:extLst>
      <p:ext uri="{BB962C8B-B14F-4D97-AF65-F5344CB8AC3E}">
        <p14:creationId xmlns:p14="http://schemas.microsoft.com/office/powerpoint/2010/main" val="20370875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Zrýchlený odpis</a:t>
            </a:r>
            <a:endParaRPr lang="sk-SK" dirty="0"/>
          </a:p>
        </p:txBody>
      </p:sp>
      <p:graphicFrame>
        <p:nvGraphicFramePr>
          <p:cNvPr id="5" name="Zástupný symbol obsahu 4"/>
          <p:cNvGraphicFramePr>
            <a:graphicFrameLocks noGrp="1"/>
          </p:cNvGraphicFramePr>
          <p:nvPr>
            <p:ph idx="1"/>
            <p:extLst>
              <p:ext uri="{D42A27DB-BD31-4B8C-83A1-F6EECF244321}">
                <p14:modId xmlns:p14="http://schemas.microsoft.com/office/powerpoint/2010/main" val="905802987"/>
              </p:ext>
            </p:extLst>
          </p:nvPr>
        </p:nvGraphicFramePr>
        <p:xfrm>
          <a:off x="623455" y="1510145"/>
          <a:ext cx="10931235" cy="4835236"/>
        </p:xfrm>
        <a:graphic>
          <a:graphicData uri="http://schemas.openxmlformats.org/drawingml/2006/table">
            <a:tbl>
              <a:tblPr firstRow="1" bandRow="1">
                <a:tableStyleId>{5C22544A-7EE6-4342-B048-85BDC9FD1C3A}</a:tableStyleId>
              </a:tblPr>
              <a:tblGrid>
                <a:gridCol w="2216727"/>
                <a:gridCol w="4419600"/>
                <a:gridCol w="1939636"/>
                <a:gridCol w="2355272"/>
              </a:tblGrid>
              <a:tr h="690748">
                <a:tc>
                  <a:txBody>
                    <a:bodyPr/>
                    <a:lstStyle/>
                    <a:p>
                      <a:pPr algn="ctr"/>
                      <a:r>
                        <a:rPr lang="sk-SK" sz="2400" dirty="0" smtClean="0"/>
                        <a:t>Rok</a:t>
                      </a:r>
                      <a:endParaRPr lang="sk-SK" sz="2400" dirty="0"/>
                    </a:p>
                  </a:txBody>
                  <a:tcPr/>
                </a:tc>
                <a:tc>
                  <a:txBody>
                    <a:bodyPr/>
                    <a:lstStyle/>
                    <a:p>
                      <a:pPr algn="ctr"/>
                      <a:r>
                        <a:rPr lang="sk-SK" sz="2400" dirty="0" smtClean="0"/>
                        <a:t>Daňový odpis</a:t>
                      </a:r>
                      <a:endParaRPr lang="sk-SK" sz="2400" dirty="0"/>
                    </a:p>
                  </a:txBody>
                  <a:tcPr/>
                </a:tc>
                <a:tc>
                  <a:txBody>
                    <a:bodyPr/>
                    <a:lstStyle/>
                    <a:p>
                      <a:pPr algn="ctr"/>
                      <a:r>
                        <a:rPr lang="sk-SK" sz="2400" dirty="0" smtClean="0"/>
                        <a:t>Oprávky</a:t>
                      </a:r>
                      <a:endParaRPr lang="sk-SK" sz="2400" dirty="0"/>
                    </a:p>
                  </a:txBody>
                  <a:tcPr/>
                </a:tc>
                <a:tc>
                  <a:txBody>
                    <a:bodyPr/>
                    <a:lstStyle/>
                    <a:p>
                      <a:pPr algn="ctr"/>
                      <a:r>
                        <a:rPr lang="sk-SK" sz="2400" dirty="0" smtClean="0"/>
                        <a:t>Zostatková</a:t>
                      </a:r>
                      <a:r>
                        <a:rPr lang="sk-SK" sz="2400" baseline="0" dirty="0" smtClean="0"/>
                        <a:t> cena</a:t>
                      </a:r>
                      <a:endParaRPr lang="sk-SK" sz="2400" dirty="0"/>
                    </a:p>
                  </a:txBody>
                  <a:tcPr/>
                </a:tc>
              </a:tr>
              <a:tr h="690748">
                <a:tc>
                  <a:txBody>
                    <a:bodyPr/>
                    <a:lstStyle/>
                    <a:p>
                      <a:pPr algn="ctr"/>
                      <a:r>
                        <a:rPr lang="sk-SK" sz="2400" dirty="0" smtClean="0"/>
                        <a:t>2016</a:t>
                      </a:r>
                      <a:endParaRPr lang="sk-SK" sz="2400" dirty="0"/>
                    </a:p>
                  </a:txBody>
                  <a:tcPr/>
                </a:tc>
                <a:tc>
                  <a:txBody>
                    <a:bodyPr/>
                    <a:lstStyle/>
                    <a:p>
                      <a:pPr algn="ctr"/>
                      <a:r>
                        <a:rPr lang="sk-SK" sz="2400" dirty="0" smtClean="0"/>
                        <a:t>43 200/6 = 7 200</a:t>
                      </a:r>
                      <a:endParaRPr lang="sk-SK" sz="2400" dirty="0"/>
                    </a:p>
                  </a:txBody>
                  <a:tcPr/>
                </a:tc>
                <a:tc>
                  <a:txBody>
                    <a:bodyPr/>
                    <a:lstStyle/>
                    <a:p>
                      <a:pPr algn="ctr"/>
                      <a:r>
                        <a:rPr lang="sk-SK" sz="2400" dirty="0" smtClean="0"/>
                        <a:t>  7 200</a:t>
                      </a:r>
                      <a:endParaRPr lang="sk-SK" sz="2400" dirty="0"/>
                    </a:p>
                  </a:txBody>
                  <a:tcPr/>
                </a:tc>
                <a:tc>
                  <a:txBody>
                    <a:bodyPr/>
                    <a:lstStyle/>
                    <a:p>
                      <a:pPr algn="ctr"/>
                      <a:r>
                        <a:rPr lang="sk-SK" sz="2400" dirty="0" smtClean="0"/>
                        <a:t>36</a:t>
                      </a:r>
                      <a:r>
                        <a:rPr lang="sk-SK" sz="2400" baseline="0" dirty="0" smtClean="0"/>
                        <a:t> 000</a:t>
                      </a:r>
                      <a:endParaRPr lang="sk-SK" sz="2400" dirty="0"/>
                    </a:p>
                  </a:txBody>
                  <a:tcPr/>
                </a:tc>
              </a:tr>
              <a:tr h="690748">
                <a:tc>
                  <a:txBody>
                    <a:bodyPr/>
                    <a:lstStyle/>
                    <a:p>
                      <a:pPr algn="ctr"/>
                      <a:r>
                        <a:rPr lang="sk-SK" sz="2400" dirty="0" smtClean="0"/>
                        <a:t>2017</a:t>
                      </a:r>
                      <a:endParaRPr lang="sk-SK" sz="2400" dirty="0"/>
                    </a:p>
                  </a:txBody>
                  <a:tcPr/>
                </a:tc>
                <a:tc>
                  <a:txBody>
                    <a:bodyPr/>
                    <a:lstStyle/>
                    <a:p>
                      <a:pPr algn="ctr"/>
                      <a:r>
                        <a:rPr lang="sk-SK" sz="2400" dirty="0" smtClean="0"/>
                        <a:t>(2 x 36 000)/(7 – 1) = 12 000</a:t>
                      </a:r>
                      <a:endParaRPr lang="sk-SK" sz="2400" dirty="0"/>
                    </a:p>
                  </a:txBody>
                  <a:tcPr/>
                </a:tc>
                <a:tc>
                  <a:txBody>
                    <a:bodyPr/>
                    <a:lstStyle/>
                    <a:p>
                      <a:pPr algn="ctr"/>
                      <a:r>
                        <a:rPr lang="sk-SK" sz="2400" dirty="0" smtClean="0"/>
                        <a:t>19 200</a:t>
                      </a:r>
                      <a:endParaRPr lang="sk-SK" sz="2400" dirty="0"/>
                    </a:p>
                  </a:txBody>
                  <a:tcPr/>
                </a:tc>
                <a:tc>
                  <a:txBody>
                    <a:bodyPr/>
                    <a:lstStyle/>
                    <a:p>
                      <a:pPr algn="ctr"/>
                      <a:r>
                        <a:rPr lang="sk-SK" sz="2400" dirty="0" smtClean="0"/>
                        <a:t>24 000</a:t>
                      </a:r>
                      <a:endParaRPr lang="sk-SK" sz="2400" dirty="0"/>
                    </a:p>
                  </a:txBody>
                  <a:tcPr/>
                </a:tc>
              </a:tr>
              <a:tr h="690748">
                <a:tc>
                  <a:txBody>
                    <a:bodyPr/>
                    <a:lstStyle/>
                    <a:p>
                      <a:pPr algn="ctr"/>
                      <a:r>
                        <a:rPr lang="sk-SK" sz="2400" dirty="0" smtClean="0"/>
                        <a:t>2018</a:t>
                      </a:r>
                      <a:endParaRPr lang="sk-SK"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z="2400" dirty="0" smtClean="0"/>
                        <a:t>(2 x 24 000)/(7 – 2) =   9 600</a:t>
                      </a:r>
                    </a:p>
                  </a:txBody>
                  <a:tcPr/>
                </a:tc>
                <a:tc>
                  <a:txBody>
                    <a:bodyPr/>
                    <a:lstStyle/>
                    <a:p>
                      <a:pPr algn="ctr"/>
                      <a:r>
                        <a:rPr lang="sk-SK" sz="2400" dirty="0" smtClean="0"/>
                        <a:t>28 800</a:t>
                      </a:r>
                      <a:endParaRPr lang="sk-SK" sz="2400" dirty="0"/>
                    </a:p>
                  </a:txBody>
                  <a:tcPr/>
                </a:tc>
                <a:tc>
                  <a:txBody>
                    <a:bodyPr/>
                    <a:lstStyle/>
                    <a:p>
                      <a:pPr algn="ctr"/>
                      <a:r>
                        <a:rPr lang="sk-SK" sz="2400" dirty="0" smtClean="0"/>
                        <a:t>14 400</a:t>
                      </a:r>
                      <a:endParaRPr lang="sk-SK" sz="2400" dirty="0"/>
                    </a:p>
                  </a:txBody>
                  <a:tcPr/>
                </a:tc>
              </a:tr>
              <a:tr h="690748">
                <a:tc>
                  <a:txBody>
                    <a:bodyPr/>
                    <a:lstStyle/>
                    <a:p>
                      <a:pPr algn="ctr"/>
                      <a:r>
                        <a:rPr lang="sk-SK" sz="2400" dirty="0" smtClean="0"/>
                        <a:t>2019</a:t>
                      </a:r>
                      <a:endParaRPr lang="sk-SK" sz="2400" dirty="0"/>
                    </a:p>
                  </a:txBody>
                  <a:tcPr/>
                </a:tc>
                <a:tc>
                  <a:txBody>
                    <a:bodyPr/>
                    <a:lstStyle/>
                    <a:p>
                      <a:pPr algn="ctr"/>
                      <a:r>
                        <a:rPr lang="sk-SK" sz="2400" dirty="0" smtClean="0"/>
                        <a:t>(2 x 14 400)/(7</a:t>
                      </a:r>
                      <a:r>
                        <a:rPr lang="sk-SK" sz="2400" baseline="0" dirty="0" smtClean="0"/>
                        <a:t> – 3) =   7 200</a:t>
                      </a:r>
                      <a:endParaRPr lang="sk-SK" sz="2400" dirty="0"/>
                    </a:p>
                  </a:txBody>
                  <a:tcPr/>
                </a:tc>
                <a:tc>
                  <a:txBody>
                    <a:bodyPr/>
                    <a:lstStyle/>
                    <a:p>
                      <a:pPr algn="ctr"/>
                      <a:r>
                        <a:rPr lang="sk-SK" sz="2400" dirty="0" smtClean="0"/>
                        <a:t>36</a:t>
                      </a:r>
                      <a:r>
                        <a:rPr lang="sk-SK" sz="2400" baseline="0" dirty="0" smtClean="0"/>
                        <a:t> 000</a:t>
                      </a:r>
                      <a:endParaRPr lang="sk-SK" sz="2400" dirty="0"/>
                    </a:p>
                  </a:txBody>
                  <a:tcPr/>
                </a:tc>
                <a:tc>
                  <a:txBody>
                    <a:bodyPr/>
                    <a:lstStyle/>
                    <a:p>
                      <a:pPr algn="ctr"/>
                      <a:r>
                        <a:rPr lang="sk-SK" sz="2400" dirty="0" smtClean="0"/>
                        <a:t>  7 200</a:t>
                      </a:r>
                      <a:endParaRPr lang="sk-SK" sz="2400" dirty="0"/>
                    </a:p>
                  </a:txBody>
                  <a:tcPr/>
                </a:tc>
              </a:tr>
              <a:tr h="690748">
                <a:tc>
                  <a:txBody>
                    <a:bodyPr/>
                    <a:lstStyle/>
                    <a:p>
                      <a:pPr algn="ctr"/>
                      <a:r>
                        <a:rPr lang="sk-SK" sz="2400" dirty="0" smtClean="0"/>
                        <a:t>2020</a:t>
                      </a:r>
                      <a:endParaRPr lang="sk-SK" sz="2400" dirty="0"/>
                    </a:p>
                  </a:txBody>
                  <a:tcPr/>
                </a:tc>
                <a:tc>
                  <a:txBody>
                    <a:bodyPr/>
                    <a:lstStyle/>
                    <a:p>
                      <a:pPr algn="ctr"/>
                      <a:r>
                        <a:rPr lang="sk-SK" sz="2400" dirty="0" smtClean="0"/>
                        <a:t>(2 x   7 200)/(7 – 4) = </a:t>
                      </a:r>
                      <a:r>
                        <a:rPr lang="sk-SK" sz="2400" baseline="0" dirty="0" smtClean="0"/>
                        <a:t>  4 800</a:t>
                      </a:r>
                      <a:endParaRPr lang="sk-SK" sz="2400" dirty="0"/>
                    </a:p>
                  </a:txBody>
                  <a:tcPr/>
                </a:tc>
                <a:tc>
                  <a:txBody>
                    <a:bodyPr/>
                    <a:lstStyle/>
                    <a:p>
                      <a:pPr algn="ctr"/>
                      <a:r>
                        <a:rPr lang="sk-SK" sz="2400" dirty="0" smtClean="0"/>
                        <a:t>40</a:t>
                      </a:r>
                      <a:r>
                        <a:rPr lang="sk-SK" sz="2400" baseline="0" dirty="0" smtClean="0"/>
                        <a:t> 800</a:t>
                      </a:r>
                      <a:endParaRPr lang="sk-SK" sz="2400" dirty="0"/>
                    </a:p>
                  </a:txBody>
                  <a:tcPr/>
                </a:tc>
                <a:tc>
                  <a:txBody>
                    <a:bodyPr/>
                    <a:lstStyle/>
                    <a:p>
                      <a:pPr algn="ctr"/>
                      <a:r>
                        <a:rPr lang="sk-SK" sz="2400" dirty="0" smtClean="0"/>
                        <a:t>  2 400</a:t>
                      </a:r>
                      <a:endParaRPr lang="sk-SK" sz="2400" dirty="0"/>
                    </a:p>
                  </a:txBody>
                  <a:tcPr/>
                </a:tc>
              </a:tr>
              <a:tr h="690748">
                <a:tc>
                  <a:txBody>
                    <a:bodyPr/>
                    <a:lstStyle/>
                    <a:p>
                      <a:pPr algn="ctr"/>
                      <a:r>
                        <a:rPr lang="sk-SK" sz="2400" dirty="0" smtClean="0"/>
                        <a:t>2021</a:t>
                      </a:r>
                      <a:endParaRPr lang="sk-SK" sz="2400" dirty="0"/>
                    </a:p>
                  </a:txBody>
                  <a:tcPr/>
                </a:tc>
                <a:tc>
                  <a:txBody>
                    <a:bodyPr/>
                    <a:lstStyle/>
                    <a:p>
                      <a:pPr algn="ctr"/>
                      <a:r>
                        <a:rPr lang="sk-SK" sz="2400" dirty="0" smtClean="0"/>
                        <a:t>(2 x   2 400)/(7 – 5) =</a:t>
                      </a:r>
                      <a:r>
                        <a:rPr lang="sk-SK" sz="2400" baseline="0" dirty="0" smtClean="0"/>
                        <a:t>   2 400</a:t>
                      </a:r>
                      <a:endParaRPr lang="sk-SK" sz="2400" dirty="0"/>
                    </a:p>
                  </a:txBody>
                  <a:tcPr/>
                </a:tc>
                <a:tc>
                  <a:txBody>
                    <a:bodyPr/>
                    <a:lstStyle/>
                    <a:p>
                      <a:pPr algn="ctr"/>
                      <a:r>
                        <a:rPr lang="sk-SK" sz="2400" dirty="0" smtClean="0"/>
                        <a:t>43 200</a:t>
                      </a:r>
                      <a:endParaRPr lang="sk-SK" sz="2400" dirty="0"/>
                    </a:p>
                  </a:txBody>
                  <a:tcPr/>
                </a:tc>
                <a:tc>
                  <a:txBody>
                    <a:bodyPr/>
                    <a:lstStyle/>
                    <a:p>
                      <a:pPr algn="ctr"/>
                      <a:r>
                        <a:rPr lang="sk-SK" sz="2400" dirty="0" smtClean="0"/>
                        <a:t>         0</a:t>
                      </a:r>
                      <a:endParaRPr lang="sk-SK" sz="2400" dirty="0"/>
                    </a:p>
                  </a:txBody>
                  <a:tcPr/>
                </a:tc>
              </a:tr>
            </a:tbl>
          </a:graphicData>
        </a:graphic>
      </p:graphicFrame>
    </p:spTree>
    <p:extLst>
      <p:ext uri="{BB962C8B-B14F-4D97-AF65-F5344CB8AC3E}">
        <p14:creationId xmlns:p14="http://schemas.microsoft.com/office/powerpoint/2010/main" val="16804796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textu 2"/>
          <p:cNvSpPr>
            <a:spLocks noGrp="1"/>
          </p:cNvSpPr>
          <p:nvPr>
            <p:ph type="body" idx="1"/>
          </p:nvPr>
        </p:nvSpPr>
        <p:spPr>
          <a:xfrm>
            <a:off x="340880" y="364981"/>
            <a:ext cx="5831320" cy="823912"/>
          </a:xfrm>
        </p:spPr>
        <p:txBody>
          <a:bodyPr/>
          <a:lstStyle/>
          <a:p>
            <a:pPr algn="ctr"/>
            <a:r>
              <a:rPr lang="sk-SK" dirty="0" smtClean="0"/>
              <a:t>Krivka rovnomerných odpisov</a:t>
            </a:r>
            <a:endParaRPr lang="sk-SK" dirty="0"/>
          </a:p>
        </p:txBody>
      </p:sp>
      <p:pic>
        <p:nvPicPr>
          <p:cNvPr id="7" name="Zástupný symbol obsahu 6"/>
          <p:cNvPicPr>
            <a:picLocks noGrp="1" noChangeAspect="1"/>
          </p:cNvPicPr>
          <p:nvPr>
            <p:ph sz="half" idx="2"/>
          </p:nvPr>
        </p:nvPicPr>
        <p:blipFill>
          <a:blip r:embed="rId2"/>
          <a:stretch>
            <a:fillRect/>
          </a:stretch>
        </p:blipFill>
        <p:spPr>
          <a:xfrm>
            <a:off x="116420" y="1681163"/>
            <a:ext cx="5931362" cy="4788910"/>
          </a:xfrm>
          <a:prstGeom prst="rect">
            <a:avLst/>
          </a:prstGeom>
        </p:spPr>
      </p:pic>
      <p:sp>
        <p:nvSpPr>
          <p:cNvPr id="5" name="Zástupný symbol textu 4"/>
          <p:cNvSpPr>
            <a:spLocks noGrp="1"/>
          </p:cNvSpPr>
          <p:nvPr>
            <p:ph type="body" sz="quarter" idx="3"/>
          </p:nvPr>
        </p:nvSpPr>
        <p:spPr>
          <a:xfrm>
            <a:off x="6407727" y="364981"/>
            <a:ext cx="5183188" cy="823912"/>
          </a:xfrm>
        </p:spPr>
        <p:txBody>
          <a:bodyPr/>
          <a:lstStyle/>
          <a:p>
            <a:pPr algn="ctr"/>
            <a:r>
              <a:rPr lang="sk-SK" dirty="0" smtClean="0"/>
              <a:t>Krivka zrýchlených odpisov</a:t>
            </a:r>
            <a:endParaRPr lang="sk-SK" dirty="0"/>
          </a:p>
        </p:txBody>
      </p:sp>
      <p:pic>
        <p:nvPicPr>
          <p:cNvPr id="8" name="Zástupný symbol obsahu 7"/>
          <p:cNvPicPr>
            <a:picLocks noGrp="1" noChangeAspect="1"/>
          </p:cNvPicPr>
          <p:nvPr>
            <p:ph sz="quarter" idx="4"/>
          </p:nvPr>
        </p:nvPicPr>
        <p:blipFill>
          <a:blip r:embed="rId3"/>
          <a:stretch>
            <a:fillRect/>
          </a:stretch>
        </p:blipFill>
        <p:spPr>
          <a:xfrm>
            <a:off x="5834191" y="1487199"/>
            <a:ext cx="5756724" cy="4836272"/>
          </a:xfrm>
          <a:prstGeom prst="rect">
            <a:avLst/>
          </a:prstGeom>
        </p:spPr>
      </p:pic>
    </p:spTree>
    <p:extLst>
      <p:ext uri="{BB962C8B-B14F-4D97-AF65-F5344CB8AC3E}">
        <p14:creationId xmlns:p14="http://schemas.microsoft.com/office/powerpoint/2010/main" val="26516143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Domáca úloha:</a:t>
            </a:r>
            <a:endParaRPr lang="sk-SK" dirty="0"/>
          </a:p>
        </p:txBody>
      </p:sp>
      <p:sp>
        <p:nvSpPr>
          <p:cNvPr id="3" name="Zástupný symbol obsahu 2"/>
          <p:cNvSpPr>
            <a:spLocks noGrp="1"/>
          </p:cNvSpPr>
          <p:nvPr>
            <p:ph idx="1"/>
          </p:nvPr>
        </p:nvSpPr>
        <p:spPr/>
        <p:txBody>
          <a:bodyPr/>
          <a:lstStyle/>
          <a:p>
            <a:pPr algn="just"/>
            <a:r>
              <a:rPr lang="sk-SK" dirty="0" smtClean="0"/>
              <a:t>Poľnohospodársky podnik kúpil v marci 2016 traktor. Jeho obstarávacia cena bola 22 440 eur. Ide o majetok zaradený do 2. odpisovej skupiny. Vypočítajte výšku zrýchlených odpisov za jednotlivé roky. Pri výpočte uveďte aj výšku oprávok a zostatkovej ceny v jednotlivých rokoch. </a:t>
            </a:r>
            <a:endParaRPr lang="sk-SK" dirty="0"/>
          </a:p>
        </p:txBody>
      </p:sp>
    </p:spTree>
    <p:extLst>
      <p:ext uri="{BB962C8B-B14F-4D97-AF65-F5344CB8AC3E}">
        <p14:creationId xmlns:p14="http://schemas.microsoft.com/office/powerpoint/2010/main" val="13755451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Príklad:</a:t>
            </a:r>
            <a:endParaRPr lang="sk-SK" dirty="0"/>
          </a:p>
        </p:txBody>
      </p:sp>
      <p:sp>
        <p:nvSpPr>
          <p:cNvPr id="3" name="Zástupný symbol obsahu 2"/>
          <p:cNvSpPr>
            <a:spLocks noGrp="1"/>
          </p:cNvSpPr>
          <p:nvPr>
            <p:ph idx="1"/>
          </p:nvPr>
        </p:nvSpPr>
        <p:spPr/>
        <p:txBody>
          <a:bodyPr/>
          <a:lstStyle/>
          <a:p>
            <a:r>
              <a:rPr lang="sk-SK" dirty="0" smtClean="0"/>
              <a:t>Daňovník zhotovil administratívnu budovu, ktorá bola zaradená do používania a začala sa používať v januári roku 2013. Vstupná cena administratívnej budovy je 200 000 eur. Administratívna budova sa odpisuje rovnomernou metódou odpisovania. </a:t>
            </a:r>
          </a:p>
          <a:p>
            <a:endParaRPr lang="sk-SK" dirty="0"/>
          </a:p>
          <a:p>
            <a:r>
              <a:rPr lang="sk-SK" dirty="0" smtClean="0"/>
              <a:t>Do roku 2015 bola budova v odpisovej skupine 4 a doba odpisovania bola 20 rokov. Od roku 2015 došlo k zmene legislatívy – budova bola zaradená do 6 odpisovej skupiny a odpisuje sa 40 rokov.</a:t>
            </a:r>
            <a:endParaRPr lang="sk-SK" dirty="0"/>
          </a:p>
        </p:txBody>
      </p:sp>
    </p:spTree>
    <p:extLst>
      <p:ext uri="{BB962C8B-B14F-4D97-AF65-F5344CB8AC3E}">
        <p14:creationId xmlns:p14="http://schemas.microsoft.com/office/powerpoint/2010/main" val="29356206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1"/>
            <p:extLst>
              <p:ext uri="{D42A27DB-BD31-4B8C-83A1-F6EECF244321}">
                <p14:modId xmlns:p14="http://schemas.microsoft.com/office/powerpoint/2010/main" val="1927938164"/>
              </p:ext>
            </p:extLst>
          </p:nvPr>
        </p:nvGraphicFramePr>
        <p:xfrm>
          <a:off x="838200" y="718456"/>
          <a:ext cx="10515600" cy="5747656"/>
        </p:xfrm>
        <a:graphic>
          <a:graphicData uri="http://schemas.openxmlformats.org/drawingml/2006/table">
            <a:tbl>
              <a:tblPr firstRow="1" bandRow="1">
                <a:tableStyleId>{5C22544A-7EE6-4342-B048-85BDC9FD1C3A}</a:tableStyleId>
              </a:tblPr>
              <a:tblGrid>
                <a:gridCol w="2628900"/>
                <a:gridCol w="2628900"/>
                <a:gridCol w="2628900"/>
                <a:gridCol w="2628900"/>
              </a:tblGrid>
              <a:tr h="718457">
                <a:tc>
                  <a:txBody>
                    <a:bodyPr/>
                    <a:lstStyle/>
                    <a:p>
                      <a:pPr algn="ctr"/>
                      <a:r>
                        <a:rPr lang="sk-SK" dirty="0" smtClean="0"/>
                        <a:t>Rok</a:t>
                      </a:r>
                      <a:endParaRPr lang="sk-SK" dirty="0"/>
                    </a:p>
                  </a:txBody>
                  <a:tcPr/>
                </a:tc>
                <a:tc>
                  <a:txBody>
                    <a:bodyPr/>
                    <a:lstStyle/>
                    <a:p>
                      <a:pPr algn="ctr"/>
                      <a:r>
                        <a:rPr lang="sk-SK" dirty="0" smtClean="0"/>
                        <a:t>Odpisy do konca roka 2014 (eura)</a:t>
                      </a:r>
                      <a:endParaRPr lang="sk-SK" dirty="0"/>
                    </a:p>
                  </a:txBody>
                  <a:tcPr/>
                </a:tc>
                <a:tc>
                  <a:txBody>
                    <a:bodyPr/>
                    <a:lstStyle/>
                    <a:p>
                      <a:pPr algn="ctr"/>
                      <a:r>
                        <a:rPr lang="sk-SK" dirty="0" smtClean="0"/>
                        <a:t>Odpisy od roku 2015</a:t>
                      </a:r>
                      <a:endParaRPr lang="sk-SK" dirty="0"/>
                    </a:p>
                  </a:txBody>
                  <a:tcPr/>
                </a:tc>
                <a:tc>
                  <a:txBody>
                    <a:bodyPr/>
                    <a:lstStyle/>
                    <a:p>
                      <a:pPr algn="ctr"/>
                      <a:r>
                        <a:rPr lang="sk-SK" dirty="0" smtClean="0"/>
                        <a:t>ZC (eura)</a:t>
                      </a:r>
                      <a:endParaRPr lang="sk-SK" dirty="0"/>
                    </a:p>
                  </a:txBody>
                  <a:tcPr/>
                </a:tc>
              </a:tr>
              <a:tr h="718457">
                <a:tc>
                  <a:txBody>
                    <a:bodyPr/>
                    <a:lstStyle/>
                    <a:p>
                      <a:pPr algn="ctr"/>
                      <a:r>
                        <a:rPr lang="sk-SK" dirty="0" smtClean="0"/>
                        <a:t>2013</a:t>
                      </a:r>
                      <a:endParaRPr lang="sk-SK" dirty="0"/>
                    </a:p>
                  </a:txBody>
                  <a:tcPr/>
                </a:tc>
                <a:tc>
                  <a:txBody>
                    <a:bodyPr/>
                    <a:lstStyle/>
                    <a:p>
                      <a:pPr algn="ctr"/>
                      <a:r>
                        <a:rPr lang="sk-SK" dirty="0" smtClean="0"/>
                        <a:t>10 000</a:t>
                      </a:r>
                      <a:endParaRPr lang="sk-SK" dirty="0"/>
                    </a:p>
                  </a:txBody>
                  <a:tcPr/>
                </a:tc>
                <a:tc>
                  <a:txBody>
                    <a:bodyPr/>
                    <a:lstStyle/>
                    <a:p>
                      <a:pPr algn="ctr"/>
                      <a:endParaRPr lang="sk-SK"/>
                    </a:p>
                  </a:txBody>
                  <a:tcPr/>
                </a:tc>
                <a:tc>
                  <a:txBody>
                    <a:bodyPr/>
                    <a:lstStyle/>
                    <a:p>
                      <a:pPr algn="ctr"/>
                      <a:r>
                        <a:rPr lang="sk-SK" dirty="0" smtClean="0"/>
                        <a:t>190 000</a:t>
                      </a:r>
                      <a:endParaRPr lang="sk-SK" dirty="0"/>
                    </a:p>
                  </a:txBody>
                  <a:tcPr/>
                </a:tc>
              </a:tr>
              <a:tr h="718457">
                <a:tc>
                  <a:txBody>
                    <a:bodyPr/>
                    <a:lstStyle/>
                    <a:p>
                      <a:pPr algn="ctr"/>
                      <a:r>
                        <a:rPr lang="sk-SK" dirty="0" smtClean="0"/>
                        <a:t>2014</a:t>
                      </a:r>
                      <a:endParaRPr lang="sk-SK" dirty="0"/>
                    </a:p>
                  </a:txBody>
                  <a:tcPr/>
                </a:tc>
                <a:tc>
                  <a:txBody>
                    <a:bodyPr/>
                    <a:lstStyle/>
                    <a:p>
                      <a:pPr algn="ctr"/>
                      <a:r>
                        <a:rPr lang="sk-SK" dirty="0" smtClean="0"/>
                        <a:t>10 000</a:t>
                      </a:r>
                      <a:endParaRPr lang="sk-SK" dirty="0"/>
                    </a:p>
                  </a:txBody>
                  <a:tcPr/>
                </a:tc>
                <a:tc>
                  <a:txBody>
                    <a:bodyPr/>
                    <a:lstStyle/>
                    <a:p>
                      <a:pPr algn="ctr"/>
                      <a:endParaRPr lang="sk-SK" dirty="0"/>
                    </a:p>
                  </a:txBody>
                  <a:tcPr/>
                </a:tc>
                <a:tc>
                  <a:txBody>
                    <a:bodyPr/>
                    <a:lstStyle/>
                    <a:p>
                      <a:pPr algn="ctr"/>
                      <a:r>
                        <a:rPr lang="sk-SK" dirty="0" smtClean="0"/>
                        <a:t>180 000</a:t>
                      </a:r>
                      <a:endParaRPr lang="sk-SK" dirty="0"/>
                    </a:p>
                  </a:txBody>
                  <a:tcPr/>
                </a:tc>
              </a:tr>
              <a:tr h="718457">
                <a:tc>
                  <a:txBody>
                    <a:bodyPr/>
                    <a:lstStyle/>
                    <a:p>
                      <a:pPr algn="ctr"/>
                      <a:r>
                        <a:rPr lang="sk-SK" dirty="0" smtClean="0"/>
                        <a:t>2015</a:t>
                      </a:r>
                      <a:endParaRPr lang="sk-SK" dirty="0"/>
                    </a:p>
                  </a:txBody>
                  <a:tcPr/>
                </a:tc>
                <a:tc>
                  <a:txBody>
                    <a:bodyPr/>
                    <a:lstStyle/>
                    <a:p>
                      <a:pPr algn="ctr"/>
                      <a:endParaRPr lang="sk-SK"/>
                    </a:p>
                  </a:txBody>
                  <a:tcPr/>
                </a:tc>
                <a:tc>
                  <a:txBody>
                    <a:bodyPr/>
                    <a:lstStyle/>
                    <a:p>
                      <a:pPr algn="ctr"/>
                      <a:r>
                        <a:rPr lang="sk-SK" dirty="0" smtClean="0"/>
                        <a:t>5 000</a:t>
                      </a:r>
                      <a:endParaRPr lang="sk-SK" dirty="0"/>
                    </a:p>
                  </a:txBody>
                  <a:tcPr/>
                </a:tc>
                <a:tc>
                  <a:txBody>
                    <a:bodyPr/>
                    <a:lstStyle/>
                    <a:p>
                      <a:pPr algn="ctr"/>
                      <a:r>
                        <a:rPr lang="sk-SK" dirty="0" smtClean="0"/>
                        <a:t>175 000</a:t>
                      </a:r>
                      <a:endParaRPr lang="sk-SK" dirty="0"/>
                    </a:p>
                  </a:txBody>
                  <a:tcPr/>
                </a:tc>
              </a:tr>
              <a:tr h="718457">
                <a:tc>
                  <a:txBody>
                    <a:bodyPr/>
                    <a:lstStyle/>
                    <a:p>
                      <a:pPr algn="ctr"/>
                      <a:r>
                        <a:rPr lang="sk-SK" dirty="0" smtClean="0"/>
                        <a:t>2016</a:t>
                      </a:r>
                      <a:endParaRPr lang="sk-SK" dirty="0"/>
                    </a:p>
                  </a:txBody>
                  <a:tcPr/>
                </a:tc>
                <a:tc>
                  <a:txBody>
                    <a:bodyPr/>
                    <a:lstStyle/>
                    <a:p>
                      <a:pPr algn="ctr"/>
                      <a:endParaRPr lang="sk-SK"/>
                    </a:p>
                  </a:txBody>
                  <a:tcPr/>
                </a:tc>
                <a:tc>
                  <a:txBody>
                    <a:bodyPr/>
                    <a:lstStyle/>
                    <a:p>
                      <a:pPr algn="ctr"/>
                      <a:r>
                        <a:rPr lang="sk-SK" dirty="0" smtClean="0"/>
                        <a:t>5 000</a:t>
                      </a:r>
                      <a:endParaRPr lang="sk-SK" dirty="0"/>
                    </a:p>
                  </a:txBody>
                  <a:tcPr/>
                </a:tc>
                <a:tc>
                  <a:txBody>
                    <a:bodyPr/>
                    <a:lstStyle/>
                    <a:p>
                      <a:pPr algn="ctr"/>
                      <a:r>
                        <a:rPr lang="sk-SK" dirty="0" smtClean="0"/>
                        <a:t>170 000</a:t>
                      </a:r>
                      <a:endParaRPr lang="sk-SK" dirty="0"/>
                    </a:p>
                  </a:txBody>
                  <a:tcPr/>
                </a:tc>
              </a:tr>
              <a:tr h="718457">
                <a:tc>
                  <a:txBody>
                    <a:bodyPr/>
                    <a:lstStyle/>
                    <a:p>
                      <a:pPr algn="ctr"/>
                      <a:r>
                        <a:rPr lang="sk-SK" dirty="0" smtClean="0"/>
                        <a:t>....</a:t>
                      </a:r>
                      <a:endParaRPr lang="sk-SK" dirty="0"/>
                    </a:p>
                  </a:txBody>
                  <a:tcPr/>
                </a:tc>
                <a:tc>
                  <a:txBody>
                    <a:bodyPr/>
                    <a:lstStyle/>
                    <a:p>
                      <a:pPr algn="ctr"/>
                      <a:r>
                        <a:rPr lang="sk-SK" dirty="0" smtClean="0"/>
                        <a:t>...</a:t>
                      </a:r>
                      <a:endParaRPr lang="sk-SK" dirty="0"/>
                    </a:p>
                  </a:txBody>
                  <a:tcPr/>
                </a:tc>
                <a:tc>
                  <a:txBody>
                    <a:bodyPr/>
                    <a:lstStyle/>
                    <a:p>
                      <a:pPr algn="ctr"/>
                      <a:r>
                        <a:rPr lang="sk-SK" dirty="0" smtClean="0"/>
                        <a:t>...</a:t>
                      </a:r>
                      <a:endParaRPr lang="sk-SK" dirty="0"/>
                    </a:p>
                  </a:txBody>
                  <a:tcPr/>
                </a:tc>
                <a:tc>
                  <a:txBody>
                    <a:bodyPr/>
                    <a:lstStyle/>
                    <a:p>
                      <a:pPr algn="ctr"/>
                      <a:r>
                        <a:rPr lang="sk-SK" dirty="0" smtClean="0"/>
                        <a:t>...</a:t>
                      </a:r>
                      <a:endParaRPr lang="sk-SK" dirty="0"/>
                    </a:p>
                  </a:txBody>
                  <a:tcPr/>
                </a:tc>
              </a:tr>
              <a:tr h="718457">
                <a:tc>
                  <a:txBody>
                    <a:bodyPr/>
                    <a:lstStyle/>
                    <a:p>
                      <a:pPr algn="ctr"/>
                      <a:r>
                        <a:rPr lang="sk-SK" dirty="0" smtClean="0"/>
                        <a:t>2049</a:t>
                      </a:r>
                      <a:endParaRPr lang="sk-SK" dirty="0"/>
                    </a:p>
                  </a:txBody>
                  <a:tcPr/>
                </a:tc>
                <a:tc>
                  <a:txBody>
                    <a:bodyPr/>
                    <a:lstStyle/>
                    <a:p>
                      <a:pPr algn="ctr"/>
                      <a:endParaRPr lang="sk-SK" dirty="0"/>
                    </a:p>
                  </a:txBody>
                  <a:tcPr/>
                </a:tc>
                <a:tc>
                  <a:txBody>
                    <a:bodyPr/>
                    <a:lstStyle/>
                    <a:p>
                      <a:pPr algn="ctr"/>
                      <a:r>
                        <a:rPr lang="sk-SK" dirty="0" smtClean="0"/>
                        <a:t>5 000</a:t>
                      </a:r>
                      <a:endParaRPr lang="sk-SK" dirty="0"/>
                    </a:p>
                  </a:txBody>
                  <a:tcPr/>
                </a:tc>
                <a:tc>
                  <a:txBody>
                    <a:bodyPr/>
                    <a:lstStyle/>
                    <a:p>
                      <a:pPr algn="ctr"/>
                      <a:r>
                        <a:rPr lang="sk-SK" dirty="0" smtClean="0"/>
                        <a:t>10 000</a:t>
                      </a:r>
                      <a:endParaRPr lang="sk-SK" dirty="0"/>
                    </a:p>
                  </a:txBody>
                  <a:tcPr/>
                </a:tc>
              </a:tr>
              <a:tr h="718457">
                <a:tc>
                  <a:txBody>
                    <a:bodyPr/>
                    <a:lstStyle/>
                    <a:p>
                      <a:pPr algn="ctr"/>
                      <a:r>
                        <a:rPr lang="sk-SK" dirty="0" smtClean="0"/>
                        <a:t>2050</a:t>
                      </a:r>
                      <a:endParaRPr lang="sk-SK" dirty="0"/>
                    </a:p>
                  </a:txBody>
                  <a:tcPr/>
                </a:tc>
                <a:tc>
                  <a:txBody>
                    <a:bodyPr/>
                    <a:lstStyle/>
                    <a:p>
                      <a:pPr algn="ctr"/>
                      <a:endParaRPr lang="sk-SK" dirty="0"/>
                    </a:p>
                  </a:txBody>
                  <a:tcPr/>
                </a:tc>
                <a:tc>
                  <a:txBody>
                    <a:bodyPr/>
                    <a:lstStyle/>
                    <a:p>
                      <a:pPr algn="ctr"/>
                      <a:r>
                        <a:rPr lang="sk-SK" dirty="0" smtClean="0"/>
                        <a:t>5 000</a:t>
                      </a:r>
                      <a:endParaRPr lang="sk-SK" dirty="0"/>
                    </a:p>
                  </a:txBody>
                  <a:tcPr/>
                </a:tc>
                <a:tc>
                  <a:txBody>
                    <a:bodyPr/>
                    <a:lstStyle/>
                    <a:p>
                      <a:pPr algn="ctr"/>
                      <a:r>
                        <a:rPr lang="sk-SK" dirty="0" smtClean="0"/>
                        <a:t>5 000</a:t>
                      </a:r>
                      <a:endParaRPr lang="sk-SK" dirty="0"/>
                    </a:p>
                  </a:txBody>
                  <a:tcPr/>
                </a:tc>
              </a:tr>
            </a:tbl>
          </a:graphicData>
        </a:graphic>
      </p:graphicFrame>
    </p:spTree>
    <p:extLst>
      <p:ext uri="{BB962C8B-B14F-4D97-AF65-F5344CB8AC3E}">
        <p14:creationId xmlns:p14="http://schemas.microsoft.com/office/powerpoint/2010/main" val="240108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me.sk/vydania/20080110/photo/cd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628775"/>
            <a:ext cx="22907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www.quine.org/pat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414" y="2349500"/>
            <a:ext cx="2922587"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http://nd01.jxs.cz/332/844/f8560ab261_29974736_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4581526"/>
            <a:ext cx="542131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http://www.hybrid.cz/obrazky/ford/ford-log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989138"/>
            <a:ext cx="29845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1"/>
          <p:cNvSpPr txBox="1">
            <a:spLocks/>
          </p:cNvSpPr>
          <p:nvPr/>
        </p:nvSpPr>
        <p:spPr>
          <a:xfrm>
            <a:off x="2133600" y="307848"/>
            <a:ext cx="8229600" cy="1252728"/>
          </a:xfrm>
          <a:prstGeom prst="rect">
            <a:avLst/>
          </a:prstGeom>
        </p:spPr>
        <p:txBody>
          <a:bodyPr rIns="45720" anchor="ctr">
            <a:normAutofit fontScale="90000" lnSpcReduction="10000"/>
            <a:scene3d>
              <a:camera prst="orthographicFront"/>
              <a:lightRig rig="threePt" dir="t">
                <a:rot lat="0" lon="0" rev="4800000"/>
              </a:lightRig>
            </a:scene3d>
            <a:sp3d prstMaterial="matte">
              <a:bevelT w="50800" h="10160"/>
            </a:sp3d>
          </a:bodyPr>
          <a:lstStyle/>
          <a:p>
            <a:pPr>
              <a:defRPr/>
            </a:pPr>
            <a:r>
              <a:rPr lang="sk-SK" sz="4500" b="1" dirty="0">
                <a:solidFill>
                  <a:schemeClr val="accent1">
                    <a:satMod val="150000"/>
                  </a:schemeClr>
                </a:solidFill>
                <a:latin typeface="+mj-lt"/>
                <a:ea typeface="+mj-ea"/>
                <a:cs typeface="+mj-cs"/>
              </a:rPr>
              <a:t>Úloha: Zodpovedajte na otázku, čo majú obrázky spoločné</a:t>
            </a:r>
          </a:p>
        </p:txBody>
      </p:sp>
    </p:spTree>
    <p:extLst>
      <p:ext uri="{BB962C8B-B14F-4D97-AF65-F5344CB8AC3E}">
        <p14:creationId xmlns:p14="http://schemas.microsoft.com/office/powerpoint/2010/main" val="29937597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1981200" y="152400"/>
            <a:ext cx="8229600" cy="1250950"/>
          </a:xfrm>
          <a:extLst/>
        </p:spPr>
        <p:txBody>
          <a:bodyPr vert="horz" wrap="square" lIns="91440" tIns="45720" rIns="91440" bIns="45720" numCol="1" rtlCol="0" anchor="ctr" anchorCtr="0" compatLnSpc="1">
            <a:prstTxWarp prst="textNoShape">
              <a:avLst/>
            </a:prstTxWarp>
            <a:normAutofit/>
          </a:bodyPr>
          <a:lstStyle/>
          <a:p>
            <a:pPr eaLnBrk="1" hangingPunct="1">
              <a:defRPr/>
            </a:pPr>
            <a:r>
              <a:rPr lang="sk-SK" altLang="sk-SK" sz="4100">
                <a:latin typeface="Arial" panose="020B0604020202020204" pitchFamily="34" charset="0"/>
              </a:rPr>
              <a:t>Úloha: Vyberte správne tvrdenia </a:t>
            </a:r>
          </a:p>
        </p:txBody>
      </p:sp>
      <p:sp>
        <p:nvSpPr>
          <p:cNvPr id="77827" name="Rectangle 3"/>
          <p:cNvSpPr>
            <a:spLocks noGrp="1"/>
          </p:cNvSpPr>
          <p:nvPr>
            <p:ph type="body" idx="1"/>
          </p:nvPr>
        </p:nvSpPr>
        <p:spPr/>
        <p:txBody>
          <a:bodyPr/>
          <a:lstStyle/>
          <a:p>
            <a:pPr eaLnBrk="1" hangingPunct="1">
              <a:lnSpc>
                <a:spcPct val="90000"/>
              </a:lnSpc>
            </a:pPr>
            <a:r>
              <a:rPr lang="sk-SK" altLang="sk-SK" smtClean="0">
                <a:latin typeface="Arial" panose="020B0604020202020204" pitchFamily="34" charset="0"/>
              </a:rPr>
              <a:t>Dlhodobý majetok sa používa v podniku jeden rok</a:t>
            </a:r>
          </a:p>
          <a:p>
            <a:pPr eaLnBrk="1" hangingPunct="1">
              <a:lnSpc>
                <a:spcPct val="90000"/>
              </a:lnSpc>
            </a:pPr>
            <a:r>
              <a:rPr lang="sk-SK" altLang="sk-SK" smtClean="0">
                <a:latin typeface="Arial" panose="020B0604020202020204" pitchFamily="34" charset="0"/>
              </a:rPr>
              <a:t>Oceňovanie dlhodobého majetku je jeho peňažné vyjadrenie</a:t>
            </a:r>
          </a:p>
          <a:p>
            <a:pPr eaLnBrk="1" hangingPunct="1">
              <a:lnSpc>
                <a:spcPct val="90000"/>
              </a:lnSpc>
            </a:pPr>
            <a:r>
              <a:rPr lang="sk-SK" altLang="sk-SK" smtClean="0">
                <a:latin typeface="Arial" panose="020B0604020202020204" pitchFamily="34" charset="0"/>
              </a:rPr>
              <a:t>Dlhodobý majetok sa fyzicky opotrebúva len pri jeho používaní</a:t>
            </a:r>
          </a:p>
          <a:p>
            <a:pPr eaLnBrk="1" hangingPunct="1">
              <a:lnSpc>
                <a:spcPct val="90000"/>
              </a:lnSpc>
            </a:pPr>
            <a:r>
              <a:rPr lang="sk-SK" altLang="sk-SK" smtClean="0">
                <a:latin typeface="Arial" panose="020B0604020202020204" pitchFamily="34" charset="0"/>
              </a:rPr>
              <a:t>Aj nový dlhodobý majetok môže byť morálne opotrebený</a:t>
            </a:r>
          </a:p>
          <a:p>
            <a:pPr eaLnBrk="1" hangingPunct="1">
              <a:lnSpc>
                <a:spcPct val="90000"/>
              </a:lnSpc>
            </a:pPr>
            <a:r>
              <a:rPr lang="sk-SK" altLang="sk-SK" smtClean="0">
                <a:latin typeface="Arial" panose="020B0604020202020204" pitchFamily="34" charset="0"/>
              </a:rPr>
              <a:t>Odpis vyjadruje zostatkovú cenu dlhodobého majetku</a:t>
            </a:r>
          </a:p>
        </p:txBody>
      </p:sp>
    </p:spTree>
    <p:extLst>
      <p:ext uri="{BB962C8B-B14F-4D97-AF65-F5344CB8AC3E}">
        <p14:creationId xmlns:p14="http://schemas.microsoft.com/office/powerpoint/2010/main" val="31123353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1981200" y="152400"/>
            <a:ext cx="8229600" cy="1250950"/>
          </a:xfrm>
          <a:extLst/>
        </p:spPr>
        <p:txBody>
          <a:bodyPr vert="horz" wrap="square" lIns="91440" tIns="45720" rIns="91440" bIns="45720" numCol="1" rtlCol="0" anchor="ctr" anchorCtr="0" compatLnSpc="1">
            <a:prstTxWarp prst="textNoShape">
              <a:avLst/>
            </a:prstTxWarp>
            <a:normAutofit/>
          </a:bodyPr>
          <a:lstStyle/>
          <a:p>
            <a:pPr eaLnBrk="1" hangingPunct="1">
              <a:defRPr/>
            </a:pPr>
            <a:r>
              <a:rPr lang="sk-SK" altLang="sk-SK" sz="4100">
                <a:latin typeface="Arial" panose="020B0604020202020204" pitchFamily="34" charset="0"/>
              </a:rPr>
              <a:t>Úloha: Vyberte správne tvrdenie</a:t>
            </a:r>
          </a:p>
        </p:txBody>
      </p:sp>
      <p:sp>
        <p:nvSpPr>
          <p:cNvPr id="78851" name="Rectangle 3"/>
          <p:cNvSpPr>
            <a:spLocks noGrp="1"/>
          </p:cNvSpPr>
          <p:nvPr>
            <p:ph type="body" idx="1"/>
          </p:nvPr>
        </p:nvSpPr>
        <p:spPr/>
        <p:txBody>
          <a:bodyPr/>
          <a:lstStyle/>
          <a:p>
            <a:pPr eaLnBrk="1" hangingPunct="1"/>
            <a:r>
              <a:rPr lang="sk-SK" altLang="sk-SK" smtClean="0">
                <a:latin typeface="Arial" panose="020B0604020202020204" pitchFamily="34" charset="0"/>
              </a:rPr>
              <a:t>Každý dlhodobý majetok sa odpisuje</a:t>
            </a:r>
          </a:p>
          <a:p>
            <a:pPr eaLnBrk="1" hangingPunct="1"/>
            <a:r>
              <a:rPr lang="sk-SK" altLang="sk-SK" smtClean="0">
                <a:latin typeface="Arial" panose="020B0604020202020204" pitchFamily="34" charset="0"/>
              </a:rPr>
              <a:t>Výšku odpisov za celú dobu odpisovania vyjadrujú oprávky</a:t>
            </a:r>
          </a:p>
          <a:p>
            <a:pPr eaLnBrk="1" hangingPunct="1"/>
            <a:r>
              <a:rPr lang="sk-SK" altLang="sk-SK" smtClean="0">
                <a:latin typeface="Arial" panose="020B0604020202020204" pitchFamily="34" charset="0"/>
              </a:rPr>
              <a:t>V podniku sa počítajú účtovné a daňové odpisy</a:t>
            </a:r>
          </a:p>
          <a:p>
            <a:pPr eaLnBrk="1" hangingPunct="1"/>
            <a:r>
              <a:rPr lang="sk-SK" altLang="sk-SK" smtClean="0">
                <a:latin typeface="Arial" panose="020B0604020202020204" pitchFamily="34" charset="0"/>
              </a:rPr>
              <a:t>Pri rovnomernom odpisovaní je rovnaká výška odpisov v každom roku odpisovania</a:t>
            </a:r>
          </a:p>
          <a:p>
            <a:pPr eaLnBrk="1" hangingPunct="1"/>
            <a:r>
              <a:rPr lang="sk-SK" altLang="sk-SK" smtClean="0">
                <a:latin typeface="Arial" panose="020B0604020202020204" pitchFamily="34" charset="0"/>
              </a:rPr>
              <a:t>Majetok obstaraný kúpou oceňujeme reprodukčnou obstarávacou cenou</a:t>
            </a:r>
          </a:p>
        </p:txBody>
      </p:sp>
    </p:spTree>
    <p:extLst>
      <p:ext uri="{BB962C8B-B14F-4D97-AF65-F5344CB8AC3E}">
        <p14:creationId xmlns:p14="http://schemas.microsoft.com/office/powerpoint/2010/main" val="201230203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Ďakujem za pozornosť</a:t>
            </a:r>
            <a:endParaRPr lang="sk-SK" dirty="0">
              <a:solidFill>
                <a:schemeClr val="accent1">
                  <a:satMod val="150000"/>
                </a:schemeClr>
              </a:solidFill>
            </a:endParaRPr>
          </a:p>
        </p:txBody>
      </p:sp>
    </p:spTree>
    <p:extLst>
      <p:ext uri="{BB962C8B-B14F-4D97-AF65-F5344CB8AC3E}">
        <p14:creationId xmlns:p14="http://schemas.microsoft.com/office/powerpoint/2010/main" val="273525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4236" y="0"/>
            <a:ext cx="10515600" cy="687820"/>
          </a:xfrm>
        </p:spPr>
        <p:txBody>
          <a:bodyPr>
            <a:normAutofit fontScale="90000"/>
          </a:bodyPr>
          <a:lstStyle/>
          <a:p>
            <a:pPr>
              <a:defRPr/>
            </a:pPr>
            <a:r>
              <a:rPr lang="sk-SK" dirty="0" smtClean="0">
                <a:solidFill>
                  <a:schemeClr val="accent1">
                    <a:satMod val="150000"/>
                  </a:schemeClr>
                </a:solidFill>
              </a:rPr>
              <a:t>Dlhodobý nehmotný majetok</a:t>
            </a:r>
            <a:endParaRPr lang="sk-SK" dirty="0">
              <a:solidFill>
                <a:schemeClr val="accent1">
                  <a:satMod val="150000"/>
                </a:schemeClr>
              </a:solidFill>
            </a:endParaRPr>
          </a:p>
        </p:txBody>
      </p:sp>
      <p:pic>
        <p:nvPicPr>
          <p:cNvPr id="4" name="Obrázok 3"/>
          <p:cNvPicPr>
            <a:picLocks noChangeAspect="1"/>
          </p:cNvPicPr>
          <p:nvPr/>
        </p:nvPicPr>
        <p:blipFill>
          <a:blip r:embed="rId2"/>
          <a:stretch>
            <a:fillRect/>
          </a:stretch>
        </p:blipFill>
        <p:spPr>
          <a:xfrm>
            <a:off x="332509" y="687820"/>
            <a:ext cx="11416146" cy="6073197"/>
          </a:xfrm>
          <a:prstGeom prst="rect">
            <a:avLst/>
          </a:prstGeom>
        </p:spPr>
      </p:pic>
    </p:spTree>
    <p:extLst>
      <p:ext uri="{BB962C8B-B14F-4D97-AF65-F5344CB8AC3E}">
        <p14:creationId xmlns:p14="http://schemas.microsoft.com/office/powerpoint/2010/main" val="301218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Úloha:</a:t>
            </a:r>
            <a:endParaRPr lang="sk-SK" dirty="0"/>
          </a:p>
        </p:txBody>
      </p:sp>
      <p:pic>
        <p:nvPicPr>
          <p:cNvPr id="4" name="Obrázok 3"/>
          <p:cNvPicPr>
            <a:picLocks noChangeAspect="1"/>
          </p:cNvPicPr>
          <p:nvPr/>
        </p:nvPicPr>
        <p:blipFill>
          <a:blip r:embed="rId2"/>
          <a:stretch>
            <a:fillRect/>
          </a:stretch>
        </p:blipFill>
        <p:spPr>
          <a:xfrm>
            <a:off x="203643" y="1856942"/>
            <a:ext cx="11784713" cy="4862513"/>
          </a:xfrm>
          <a:prstGeom prst="rect">
            <a:avLst/>
          </a:prstGeom>
        </p:spPr>
      </p:pic>
    </p:spTree>
    <p:extLst>
      <p:ext uri="{BB962C8B-B14F-4D97-AF65-F5344CB8AC3E}">
        <p14:creationId xmlns:p14="http://schemas.microsoft.com/office/powerpoint/2010/main" val="1393997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nzerciakosice.sk/data/inzercia/large/5670005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557339"/>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descr="http://www.kasico.sk/userfile/image/vkl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276" y="1412875"/>
            <a:ext cx="4094163"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investicnizlato.com/wp-content/uploads/2010/09/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288" y="4625976"/>
            <a:ext cx="33829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descr="http://vtm.zive.cz/files/imagecache/dust_filerenderer_big/upload/aktuality/3418/poklad_jpg_4c299a0da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664" y="4724401"/>
            <a:ext cx="2147887"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1"/>
          <p:cNvSpPr txBox="1">
            <a:spLocks/>
          </p:cNvSpPr>
          <p:nvPr/>
        </p:nvSpPr>
        <p:spPr>
          <a:xfrm>
            <a:off x="2133600" y="307848"/>
            <a:ext cx="8229600" cy="1252728"/>
          </a:xfrm>
          <a:prstGeom prst="rect">
            <a:avLst/>
          </a:prstGeom>
        </p:spPr>
        <p:txBody>
          <a:bodyPr rIns="45720" anchor="ctr">
            <a:normAutofit fontScale="90000" lnSpcReduction="10000"/>
            <a:scene3d>
              <a:camera prst="orthographicFront"/>
              <a:lightRig rig="threePt" dir="t">
                <a:rot lat="0" lon="0" rev="4800000"/>
              </a:lightRig>
            </a:scene3d>
            <a:sp3d prstMaterial="matte">
              <a:bevelT w="50800" h="10160"/>
            </a:sp3d>
          </a:bodyPr>
          <a:lstStyle/>
          <a:p>
            <a:pPr>
              <a:defRPr/>
            </a:pPr>
            <a:r>
              <a:rPr lang="sk-SK" sz="4500" b="1" dirty="0">
                <a:solidFill>
                  <a:schemeClr val="accent1">
                    <a:satMod val="150000"/>
                  </a:schemeClr>
                </a:solidFill>
                <a:latin typeface="+mj-lt"/>
                <a:ea typeface="+mj-ea"/>
                <a:cs typeface="+mj-cs"/>
              </a:rPr>
              <a:t>Úloha: Zodpovedajte na otázku, čo majú obrázky spoločné</a:t>
            </a:r>
          </a:p>
        </p:txBody>
      </p:sp>
    </p:spTree>
    <p:extLst>
      <p:ext uri="{BB962C8B-B14F-4D97-AF65-F5344CB8AC3E}">
        <p14:creationId xmlns:p14="http://schemas.microsoft.com/office/powerpoint/2010/main" val="3774198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Príklad</a:t>
            </a:r>
            <a:endParaRPr lang="sk-SK" dirty="0"/>
          </a:p>
        </p:txBody>
      </p:sp>
      <p:pic>
        <p:nvPicPr>
          <p:cNvPr id="5" name="Obrázok 4"/>
          <p:cNvPicPr>
            <a:picLocks noChangeAspect="1"/>
          </p:cNvPicPr>
          <p:nvPr/>
        </p:nvPicPr>
        <p:blipFill>
          <a:blip r:embed="rId2"/>
          <a:stretch>
            <a:fillRect/>
          </a:stretch>
        </p:blipFill>
        <p:spPr>
          <a:xfrm>
            <a:off x="838199" y="1939637"/>
            <a:ext cx="10758055" cy="3976254"/>
          </a:xfrm>
          <a:prstGeom prst="rect">
            <a:avLst/>
          </a:prstGeom>
        </p:spPr>
      </p:pic>
    </p:spTree>
    <p:extLst>
      <p:ext uri="{BB962C8B-B14F-4D97-AF65-F5344CB8AC3E}">
        <p14:creationId xmlns:p14="http://schemas.microsoft.com/office/powerpoint/2010/main" val="4080260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942109"/>
          </a:xfrm>
        </p:spPr>
        <p:txBody>
          <a:bodyPr/>
          <a:lstStyle/>
          <a:p>
            <a:pPr>
              <a:defRPr/>
            </a:pPr>
            <a:r>
              <a:rPr lang="sk-SK" dirty="0" smtClean="0">
                <a:solidFill>
                  <a:schemeClr val="accent1">
                    <a:satMod val="150000"/>
                  </a:schemeClr>
                </a:solidFill>
              </a:rPr>
              <a:t>Dlhodobý finančný majetok</a:t>
            </a:r>
            <a:endParaRPr lang="sk-SK" dirty="0">
              <a:solidFill>
                <a:schemeClr val="accent1">
                  <a:satMod val="150000"/>
                </a:schemeClr>
              </a:solidFill>
            </a:endParaRPr>
          </a:p>
        </p:txBody>
      </p:sp>
      <p:pic>
        <p:nvPicPr>
          <p:cNvPr id="4" name="Obrázok 3"/>
          <p:cNvPicPr>
            <a:picLocks noChangeAspect="1"/>
          </p:cNvPicPr>
          <p:nvPr/>
        </p:nvPicPr>
        <p:blipFill>
          <a:blip r:embed="rId2"/>
          <a:stretch>
            <a:fillRect/>
          </a:stretch>
        </p:blipFill>
        <p:spPr>
          <a:xfrm>
            <a:off x="282271" y="942109"/>
            <a:ext cx="11812747" cy="5791200"/>
          </a:xfrm>
          <a:prstGeom prst="rect">
            <a:avLst/>
          </a:prstGeom>
        </p:spPr>
      </p:pic>
    </p:spTree>
    <p:extLst>
      <p:ext uri="{BB962C8B-B14F-4D97-AF65-F5344CB8AC3E}">
        <p14:creationId xmlns:p14="http://schemas.microsoft.com/office/powerpoint/2010/main" val="1363523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Určite, či ide o dlhodobý, alebo krátkodobý majetok</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fontScale="92500" lnSpcReduction="10000"/>
          </a:bodyPr>
          <a:lstStyle/>
          <a:p>
            <a:pPr marL="438912" indent="-320040">
              <a:spcBef>
                <a:spcPts val="0"/>
              </a:spcBef>
              <a:buFont typeface="Wingdings 2"/>
              <a:buChar char=""/>
              <a:defRPr/>
            </a:pPr>
            <a:r>
              <a:rPr lang="sk-SK" dirty="0" smtClean="0"/>
              <a:t>Chovné stádo hovädzieho dobytka</a:t>
            </a:r>
          </a:p>
          <a:p>
            <a:pPr marL="438912" indent="-320040">
              <a:spcBef>
                <a:spcPts val="0"/>
              </a:spcBef>
              <a:buFont typeface="Wingdings 2"/>
              <a:buChar char=""/>
              <a:defRPr/>
            </a:pPr>
            <a:r>
              <a:rPr lang="sk-SK" dirty="0" smtClean="0"/>
              <a:t>Drevo na sklade firmy vyrábajúcej nábytok</a:t>
            </a:r>
          </a:p>
          <a:p>
            <a:pPr marL="438912" indent="-320040">
              <a:spcBef>
                <a:spcPts val="0"/>
              </a:spcBef>
              <a:buFont typeface="Wingdings 2"/>
              <a:buChar char=""/>
              <a:defRPr/>
            </a:pPr>
            <a:r>
              <a:rPr lang="sk-SK" dirty="0" smtClean="0"/>
              <a:t>Pohľadávka s dobou splatnosti 2 mesiace</a:t>
            </a:r>
          </a:p>
          <a:p>
            <a:pPr marL="438912" indent="-320040">
              <a:spcBef>
                <a:spcPts val="0"/>
              </a:spcBef>
              <a:buFont typeface="Wingdings 2"/>
              <a:buChar char=""/>
              <a:defRPr/>
            </a:pPr>
            <a:r>
              <a:rPr lang="sk-SK" dirty="0" smtClean="0"/>
              <a:t>Pozemok pod garáž v obstarávacej cene 1500 eur</a:t>
            </a:r>
          </a:p>
          <a:p>
            <a:pPr marL="438912" indent="-320040">
              <a:spcBef>
                <a:spcPts val="0"/>
              </a:spcBef>
              <a:buFont typeface="Wingdings 2"/>
              <a:buChar char=""/>
              <a:defRPr/>
            </a:pPr>
            <a:r>
              <a:rPr lang="sk-SK" dirty="0" smtClean="0"/>
              <a:t>Výrobky podniku</a:t>
            </a:r>
          </a:p>
          <a:p>
            <a:pPr marL="438912" indent="-320040">
              <a:spcBef>
                <a:spcPts val="0"/>
              </a:spcBef>
              <a:buFont typeface="Wingdings 2"/>
              <a:buChar char=""/>
              <a:defRPr/>
            </a:pPr>
            <a:r>
              <a:rPr lang="sk-SK" dirty="0" smtClean="0"/>
              <a:t>Peniaze v pokladni</a:t>
            </a:r>
          </a:p>
          <a:p>
            <a:pPr marL="438912" indent="-320040">
              <a:spcBef>
                <a:spcPts val="0"/>
              </a:spcBef>
              <a:buFont typeface="Wingdings 2"/>
              <a:buChar char=""/>
              <a:defRPr/>
            </a:pPr>
            <a:r>
              <a:rPr lang="sk-SK" dirty="0" smtClean="0"/>
              <a:t>BMW s obstarávacou cenou 20 000 eur </a:t>
            </a:r>
          </a:p>
          <a:p>
            <a:pPr marL="438912" indent="-320040">
              <a:spcBef>
                <a:spcPts val="0"/>
              </a:spcBef>
              <a:buFont typeface="Wingdings 2"/>
              <a:buChar char=""/>
              <a:defRPr/>
            </a:pPr>
            <a:r>
              <a:rPr lang="sk-SK" dirty="0" smtClean="0"/>
              <a:t>Vinice o rozlohe 200 ha</a:t>
            </a:r>
          </a:p>
          <a:p>
            <a:pPr marL="438912" indent="-320040">
              <a:spcBef>
                <a:spcPts val="0"/>
              </a:spcBef>
              <a:buFont typeface="Wingdings 2"/>
              <a:buChar char=""/>
              <a:defRPr/>
            </a:pPr>
            <a:r>
              <a:rPr lang="sk-SK" dirty="0" smtClean="0"/>
              <a:t>Pôžička poskytnutá obchodnému partnerovi na 2 roky </a:t>
            </a:r>
          </a:p>
          <a:p>
            <a:pPr marL="438912" indent="-320040">
              <a:spcBef>
                <a:spcPts val="0"/>
              </a:spcBef>
              <a:buFont typeface="Wingdings 2"/>
              <a:buChar char=""/>
              <a:defRPr/>
            </a:pPr>
            <a:r>
              <a:rPr lang="sk-SK" dirty="0" smtClean="0"/>
              <a:t>200 kusový kŕdeľ kúr na hydinovej farme</a:t>
            </a:r>
          </a:p>
          <a:p>
            <a:pPr marL="438912" indent="-320040">
              <a:spcBef>
                <a:spcPts val="0"/>
              </a:spcBef>
              <a:buFont typeface="Wingdings 2"/>
              <a:buChar char=""/>
              <a:defRPr/>
            </a:pPr>
            <a:r>
              <a:rPr lang="sk-SK" dirty="0" smtClean="0"/>
              <a:t>Prenájom obilného </a:t>
            </a:r>
            <a:r>
              <a:rPr lang="sk-SK" dirty="0" err="1" smtClean="0"/>
              <a:t>kombajna</a:t>
            </a:r>
            <a:r>
              <a:rPr lang="sk-SK" dirty="0" smtClean="0"/>
              <a:t> na zber úrody pšenice</a:t>
            </a:r>
          </a:p>
          <a:p>
            <a:pPr marL="438912" indent="-320040">
              <a:spcBef>
                <a:spcPts val="0"/>
              </a:spcBef>
              <a:buFont typeface="Wingdings 2"/>
              <a:buChar char=""/>
              <a:defRPr/>
            </a:pPr>
            <a:r>
              <a:rPr lang="sk-SK" dirty="0" smtClean="0"/>
              <a:t>Ceniny</a:t>
            </a:r>
          </a:p>
          <a:p>
            <a:pPr marL="438912" indent="-320040">
              <a:spcBef>
                <a:spcPts val="0"/>
              </a:spcBef>
              <a:buFont typeface="Wingdings 2"/>
              <a:buChar char=""/>
              <a:defRPr/>
            </a:pPr>
            <a:r>
              <a:rPr lang="sk-SK" dirty="0" smtClean="0"/>
              <a:t>Softvér s obstarávacou cenou 1200 eur</a:t>
            </a:r>
          </a:p>
          <a:p>
            <a:pPr marL="438912" indent="-320040">
              <a:spcBef>
                <a:spcPts val="0"/>
              </a:spcBef>
              <a:buFont typeface="Wingdings 2"/>
              <a:buChar char=""/>
              <a:defRPr/>
            </a:pPr>
            <a:endParaRPr lang="sk-SK" dirty="0"/>
          </a:p>
        </p:txBody>
      </p:sp>
    </p:spTree>
    <p:extLst>
      <p:ext uri="{BB962C8B-B14F-4D97-AF65-F5344CB8AC3E}">
        <p14:creationId xmlns:p14="http://schemas.microsoft.com/office/powerpoint/2010/main" val="349893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Určte, či ide o hmotný, nehmotný, alebo finančný majetok</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spcBef>
                <a:spcPts val="0"/>
              </a:spcBef>
              <a:buFont typeface="Wingdings 2"/>
              <a:buChar char=""/>
              <a:defRPr/>
            </a:pPr>
            <a:r>
              <a:rPr lang="sk-SK" dirty="0" smtClean="0"/>
              <a:t>Akcie KIA, a.s.</a:t>
            </a:r>
          </a:p>
          <a:p>
            <a:pPr marL="438912" indent="-320040">
              <a:spcBef>
                <a:spcPts val="0"/>
              </a:spcBef>
              <a:buFont typeface="Wingdings 2"/>
              <a:buChar char=""/>
              <a:defRPr/>
            </a:pPr>
            <a:r>
              <a:rPr lang="sk-SK" dirty="0" smtClean="0"/>
              <a:t>Obraz od známeho maliara kúpený na skrášlenie kancelárie generálneho riaditeľa</a:t>
            </a:r>
          </a:p>
          <a:p>
            <a:pPr marL="438912" indent="-320040">
              <a:spcBef>
                <a:spcPts val="0"/>
              </a:spcBef>
              <a:buFont typeface="Wingdings 2"/>
              <a:buChar char=""/>
              <a:defRPr/>
            </a:pPr>
            <a:r>
              <a:rPr lang="sk-SK" dirty="0" smtClean="0"/>
              <a:t>Účtovný program firmy KROS, a.s. v obstarávacej cene 650 eur</a:t>
            </a:r>
          </a:p>
          <a:p>
            <a:pPr marL="438912" indent="-320040">
              <a:spcBef>
                <a:spcPts val="0"/>
              </a:spcBef>
              <a:buFont typeface="Wingdings 2"/>
              <a:buChar char=""/>
              <a:defRPr/>
            </a:pPr>
            <a:r>
              <a:rPr lang="sk-SK" dirty="0" smtClean="0"/>
              <a:t>Patenty, licencie</a:t>
            </a:r>
          </a:p>
          <a:p>
            <a:pPr marL="438912" indent="-320040">
              <a:spcBef>
                <a:spcPts val="0"/>
              </a:spcBef>
              <a:buFont typeface="Wingdings 2"/>
              <a:buChar char=""/>
              <a:defRPr/>
            </a:pPr>
            <a:r>
              <a:rPr lang="sk-SK" dirty="0" smtClean="0"/>
              <a:t>Vinice, chmeľnice</a:t>
            </a:r>
          </a:p>
          <a:p>
            <a:pPr marL="438912" indent="-320040">
              <a:spcBef>
                <a:spcPts val="0"/>
              </a:spcBef>
              <a:buFont typeface="Wingdings 2"/>
              <a:buChar char=""/>
              <a:defRPr/>
            </a:pPr>
            <a:r>
              <a:rPr lang="sk-SK" dirty="0" smtClean="0"/>
              <a:t>Počítač v hodnote 1400 eur</a:t>
            </a:r>
          </a:p>
          <a:p>
            <a:pPr marL="438912" indent="-320040">
              <a:spcBef>
                <a:spcPts val="0"/>
              </a:spcBef>
              <a:buFont typeface="Wingdings 2"/>
              <a:buChar char=""/>
              <a:defRPr/>
            </a:pPr>
            <a:r>
              <a:rPr lang="sk-SK" dirty="0" smtClean="0"/>
              <a:t>Obraz uložený v trezore</a:t>
            </a:r>
          </a:p>
          <a:p>
            <a:pPr marL="438912" indent="-320040">
              <a:spcBef>
                <a:spcPts val="0"/>
              </a:spcBef>
              <a:buFont typeface="Wingdings 2"/>
              <a:buChar char=""/>
              <a:defRPr/>
            </a:pPr>
            <a:r>
              <a:rPr lang="sk-SK" dirty="0" smtClean="0"/>
              <a:t>Pôžička poskytnutá podnikom s dobou splatnosti 2 roky</a:t>
            </a:r>
          </a:p>
          <a:p>
            <a:pPr marL="438912" indent="-320040">
              <a:spcBef>
                <a:spcPts val="0"/>
              </a:spcBef>
              <a:buFont typeface="Wingdings 2"/>
              <a:buChar char=""/>
              <a:defRPr/>
            </a:pPr>
            <a:r>
              <a:rPr lang="sk-SK" dirty="0" smtClean="0"/>
              <a:t>Traktor v hodnote 80000 eur</a:t>
            </a:r>
          </a:p>
          <a:p>
            <a:pPr marL="438912" indent="-320040">
              <a:spcBef>
                <a:spcPts val="0"/>
              </a:spcBef>
              <a:buFont typeface="Wingdings 2"/>
              <a:buChar char=""/>
              <a:defRPr/>
            </a:pPr>
            <a:r>
              <a:rPr lang="sk-SK" dirty="0" smtClean="0"/>
              <a:t>Pozemok o výmere 30 ha ....</a:t>
            </a:r>
            <a:endParaRPr lang="sk-SK" dirty="0"/>
          </a:p>
        </p:txBody>
      </p:sp>
    </p:spTree>
    <p:extLst>
      <p:ext uri="{BB962C8B-B14F-4D97-AF65-F5344CB8AC3E}">
        <p14:creationId xmlns:p14="http://schemas.microsoft.com/office/powerpoint/2010/main" val="1211352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Rozhodnite, v ktorých prípadoch ide o dlhodobý finančný majetok:</a:t>
            </a:r>
            <a:endParaRPr lang="sk-SK" dirty="0"/>
          </a:p>
        </p:txBody>
      </p:sp>
      <p:sp>
        <p:nvSpPr>
          <p:cNvPr id="3" name="Zástupný symbol obsahu 2"/>
          <p:cNvSpPr>
            <a:spLocks noGrp="1"/>
          </p:cNvSpPr>
          <p:nvPr>
            <p:ph idx="1"/>
          </p:nvPr>
        </p:nvSpPr>
        <p:spPr/>
        <p:txBody>
          <a:bodyPr>
            <a:normAutofit lnSpcReduction="10000"/>
          </a:bodyPr>
          <a:lstStyle/>
          <a:p>
            <a:r>
              <a:rPr lang="sk-SK" dirty="0" smtClean="0"/>
              <a:t>Realitná kancelária kúpila pozemok za účelom jeho ďalšieho predaja</a:t>
            </a:r>
          </a:p>
          <a:p>
            <a:r>
              <a:rPr lang="sk-SK" dirty="0" smtClean="0"/>
              <a:t>Obchodný podnik poskytol pôžičku inému podniku s dobou splatnosti 18 mesiacov</a:t>
            </a:r>
          </a:p>
          <a:p>
            <a:r>
              <a:rPr lang="sk-SK" dirty="0" smtClean="0"/>
              <a:t>Poľnohospodársky podnik kúpil pozemok za účelom jeho obrábania</a:t>
            </a:r>
          </a:p>
          <a:p>
            <a:r>
              <a:rPr lang="sk-SK" dirty="0" smtClean="0"/>
              <a:t>Veľkoobchodný podnik kúpil akcie výrobného podniku s cieľom získať podiel na jeho majetku</a:t>
            </a:r>
          </a:p>
          <a:p>
            <a:r>
              <a:rPr lang="sk-SK" dirty="0" smtClean="0"/>
              <a:t>Podnikateľ kúpil pozemok za účelom uloženia voľných peňažných prostriedkov</a:t>
            </a:r>
          </a:p>
          <a:p>
            <a:r>
              <a:rPr lang="sk-SK" dirty="0" smtClean="0"/>
              <a:t>Kancelária prezidenta republiky kúpila obraz za účelom jeho darovania pri štátnej návšteve predstaviteľa iného štátu</a:t>
            </a:r>
            <a:endParaRPr lang="sk-SK" dirty="0"/>
          </a:p>
        </p:txBody>
      </p:sp>
    </p:spTree>
    <p:extLst>
      <p:ext uri="{BB962C8B-B14F-4D97-AF65-F5344CB8AC3E}">
        <p14:creationId xmlns:p14="http://schemas.microsoft.com/office/powerpoint/2010/main" val="625025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Ciele:</a:t>
            </a:r>
            <a:endParaRPr lang="sk-SK" dirty="0">
              <a:solidFill>
                <a:schemeClr val="accent1">
                  <a:satMod val="150000"/>
                </a:schemeClr>
              </a:solidFill>
            </a:endParaRPr>
          </a:p>
        </p:txBody>
      </p:sp>
      <p:sp>
        <p:nvSpPr>
          <p:cNvPr id="10243" name="Zástupný symbol obsahu 2"/>
          <p:cNvSpPr>
            <a:spLocks noGrp="1"/>
          </p:cNvSpPr>
          <p:nvPr>
            <p:ph idx="1"/>
          </p:nvPr>
        </p:nvSpPr>
        <p:spPr/>
        <p:txBody>
          <a:bodyPr/>
          <a:lstStyle/>
          <a:p>
            <a:pPr algn="just" eaLnBrk="1" hangingPunct="1"/>
            <a:r>
              <a:rPr lang="sk-SK" altLang="sk-SK" dirty="0" smtClean="0"/>
              <a:t>Charakterizovať majetok</a:t>
            </a:r>
          </a:p>
          <a:p>
            <a:pPr algn="just" eaLnBrk="1" hangingPunct="1"/>
            <a:r>
              <a:rPr lang="sk-SK" altLang="sk-SK" dirty="0" smtClean="0"/>
              <a:t>Uveďte, ako je možné členiť majetok podľa jeho účasti vo výrobe </a:t>
            </a:r>
          </a:p>
          <a:p>
            <a:pPr algn="just" eaLnBrk="1" hangingPunct="1"/>
            <a:r>
              <a:rPr lang="sk-SK" altLang="sk-SK" dirty="0" smtClean="0"/>
              <a:t>Uviesť rozdelenie majetku z hľadiska času</a:t>
            </a:r>
          </a:p>
          <a:p>
            <a:pPr algn="just" eaLnBrk="1" hangingPunct="1"/>
            <a:r>
              <a:rPr lang="sk-SK" altLang="sk-SK" dirty="0" smtClean="0"/>
              <a:t>Popísať štruktúru krátkodobého a dlhodobého majetku</a:t>
            </a:r>
          </a:p>
        </p:txBody>
      </p:sp>
    </p:spTree>
    <p:extLst>
      <p:ext uri="{BB962C8B-B14F-4D97-AF65-F5344CB8AC3E}">
        <p14:creationId xmlns:p14="http://schemas.microsoft.com/office/powerpoint/2010/main" val="3044771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Úloha: Doplňte chýbajúce údaje</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Dlhodobý hmotný majetok je majetok s dobou používania v podniku .....................rok a obstarávacou cenou väčšou ako ............ Eur</a:t>
            </a:r>
          </a:p>
          <a:p>
            <a:pPr marL="438912" indent="-320040" algn="just">
              <a:spcBef>
                <a:spcPts val="0"/>
              </a:spcBef>
              <a:buFont typeface="Wingdings 2"/>
              <a:buChar char=""/>
              <a:defRPr/>
            </a:pPr>
            <a:r>
              <a:rPr lang="sk-SK" dirty="0" smtClean="0"/>
              <a:t>Krátkodobý majetok má dobu používania kratšiu ako ......................... a zvykne sa označovať pojmom .................... majetok, lebo jeho podoba sa v priebehu roka neustále ........................</a:t>
            </a:r>
          </a:p>
          <a:p>
            <a:pPr marL="438912" indent="-320040" algn="just">
              <a:spcBef>
                <a:spcPts val="0"/>
              </a:spcBef>
              <a:buFont typeface="Wingdings 2"/>
              <a:buChar char=""/>
              <a:defRPr/>
            </a:pPr>
            <a:r>
              <a:rPr lang="sk-SK" dirty="0" smtClean="0"/>
              <a:t>Dlhodobý nehmotný majetok je majetok s dobou používania dlhšou ako .................. rok a obstarávacou cenou väčšou ako ............ eur.</a:t>
            </a:r>
            <a:endParaRPr lang="sk-SK" dirty="0"/>
          </a:p>
        </p:txBody>
      </p:sp>
    </p:spTree>
    <p:extLst>
      <p:ext uri="{BB962C8B-B14F-4D97-AF65-F5344CB8AC3E}">
        <p14:creationId xmlns:p14="http://schemas.microsoft.com/office/powerpoint/2010/main" val="3871188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Doplňte chýbajúce výrazy</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Ako neobežný sa označuje majetok, ktorého podoba sa .......................... a v podniku sa využíva ...................................... rok</a:t>
            </a:r>
          </a:p>
          <a:p>
            <a:pPr marL="438912" indent="-320040" algn="just">
              <a:spcBef>
                <a:spcPts val="0"/>
              </a:spcBef>
              <a:buFont typeface="Wingdings 2"/>
              <a:buChar char=""/>
              <a:defRPr/>
            </a:pPr>
            <a:r>
              <a:rPr lang="sk-SK" dirty="0" smtClean="0"/>
              <a:t>Obraz významného maliara, ktorý je kúpený za účelom zhodnotiť voľné finančné prostriedky, nakoľko tento nestráca svoju hodnotu zaradíme do .................................. majetku.</a:t>
            </a:r>
          </a:p>
          <a:p>
            <a:pPr marL="438912" indent="-320040" algn="just">
              <a:spcBef>
                <a:spcPts val="0"/>
              </a:spcBef>
              <a:buFont typeface="Wingdings 2"/>
              <a:buChar char=""/>
              <a:defRPr/>
            </a:pPr>
            <a:r>
              <a:rPr lang="sk-SK" dirty="0" smtClean="0"/>
              <a:t>Zlatý náhrdelník, ktorý generálny riaditeľ kúpil svojej sekretárke, aby na obchodných partnerov urobila dobrý dojem zaradíme do ...................... majetku</a:t>
            </a:r>
          </a:p>
          <a:p>
            <a:pPr marL="438912" indent="-320040" algn="just">
              <a:spcBef>
                <a:spcPts val="0"/>
              </a:spcBef>
              <a:buFont typeface="Wingdings 2"/>
              <a:buChar char=""/>
              <a:defRPr/>
            </a:pPr>
            <a:r>
              <a:rPr lang="sk-SK" dirty="0" smtClean="0"/>
              <a:t>Kury chované na hydinovej farme zaradíme do ................................................... majetku</a:t>
            </a:r>
          </a:p>
          <a:p>
            <a:pPr marL="438912" indent="-320040">
              <a:spcBef>
                <a:spcPts val="0"/>
              </a:spcBef>
              <a:buFont typeface="Wingdings 2"/>
              <a:buChar char=""/>
              <a:defRPr/>
            </a:pPr>
            <a:endParaRPr lang="sk-SK" dirty="0"/>
          </a:p>
        </p:txBody>
      </p:sp>
    </p:spTree>
    <p:extLst>
      <p:ext uri="{BB962C8B-B14F-4D97-AF65-F5344CB8AC3E}">
        <p14:creationId xmlns:p14="http://schemas.microsoft.com/office/powerpoint/2010/main" val="1152217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Diskutujte o tom:</a:t>
            </a:r>
            <a:endParaRPr lang="sk-SK" dirty="0"/>
          </a:p>
        </p:txBody>
      </p:sp>
      <p:sp>
        <p:nvSpPr>
          <p:cNvPr id="3" name="Zástupný symbol obsahu 2"/>
          <p:cNvSpPr>
            <a:spLocks noGrp="1"/>
          </p:cNvSpPr>
          <p:nvPr>
            <p:ph idx="1"/>
          </p:nvPr>
        </p:nvSpPr>
        <p:spPr/>
        <p:txBody>
          <a:bodyPr/>
          <a:lstStyle/>
          <a:p>
            <a:r>
              <a:rPr lang="sk-SK" dirty="0" smtClean="0"/>
              <a:t>Kedy môže byť zlato dlhodobým hmotným majetkom, dlhodobým finančným majetkom, zásobami alebo tovarom</a:t>
            </a:r>
          </a:p>
          <a:p>
            <a:r>
              <a:rPr lang="sk-SK" dirty="0" smtClean="0"/>
              <a:t>Akým spôsobom možno nadobudnúť majetok</a:t>
            </a:r>
            <a:endParaRPr lang="sk-SK" dirty="0"/>
          </a:p>
        </p:txBody>
      </p:sp>
    </p:spTree>
    <p:extLst>
      <p:ext uri="{BB962C8B-B14F-4D97-AF65-F5344CB8AC3E}">
        <p14:creationId xmlns:p14="http://schemas.microsoft.com/office/powerpoint/2010/main" val="1822140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Ďakujem za pozornosť</a:t>
            </a:r>
            <a:endParaRPr lang="sk-SK" dirty="0">
              <a:solidFill>
                <a:schemeClr val="accent1">
                  <a:satMod val="150000"/>
                </a:schemeClr>
              </a:solidFill>
            </a:endParaRPr>
          </a:p>
        </p:txBody>
      </p:sp>
      <p:pic>
        <p:nvPicPr>
          <p:cNvPr id="26627" name="Picture 2" descr="http://nd01.jxs.cz/358/041/5a8d388b96_5640313_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133601"/>
            <a:ext cx="47625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566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sk-SK" dirty="0" smtClean="0">
                <a:solidFill>
                  <a:schemeClr val="accent1">
                    <a:satMod val="150000"/>
                  </a:schemeClr>
                </a:solidFill>
              </a:rPr>
              <a:t>Obstaranie dlhodobého majetku</a:t>
            </a:r>
            <a:endParaRPr lang="sk-SK" dirty="0">
              <a:solidFill>
                <a:schemeClr val="accent1">
                  <a:satMod val="150000"/>
                </a:schemeClr>
              </a:solidFill>
            </a:endParaRPr>
          </a:p>
        </p:txBody>
      </p:sp>
    </p:spTree>
    <p:extLst>
      <p:ext uri="{BB962C8B-B14F-4D97-AF65-F5344CB8AC3E}">
        <p14:creationId xmlns:p14="http://schemas.microsoft.com/office/powerpoint/2010/main" val="51369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838200" y="1690688"/>
            <a:ext cx="10515600" cy="40173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b="1" dirty="0" smtClean="0"/>
              <a:t>Obstarávanie DM = Investovanie</a:t>
            </a:r>
          </a:p>
          <a:p>
            <a:pPr algn="ctr"/>
            <a:endParaRPr lang="sk-SK" dirty="0"/>
          </a:p>
          <a:p>
            <a:pPr algn="ctr"/>
            <a:r>
              <a:rPr lang="sk-SK" b="1" dirty="0" smtClean="0"/>
              <a:t>Investovanie</a:t>
            </a:r>
            <a:r>
              <a:rPr lang="sk-SK" dirty="0" smtClean="0"/>
              <a:t> = vklad peňažných zdrojov do jednotlivých zložiek dlhodobého majetku</a:t>
            </a:r>
          </a:p>
          <a:p>
            <a:pPr algn="ctr"/>
            <a:r>
              <a:rPr lang="sk-SK" b="1" dirty="0" smtClean="0"/>
              <a:t>Investícia</a:t>
            </a:r>
            <a:r>
              <a:rPr lang="sk-SK" dirty="0" smtClean="0"/>
              <a:t>= predstavuje peňažné prostriedky na obstaranie majetku</a:t>
            </a:r>
            <a:endParaRPr lang="sk-SK" dirty="0"/>
          </a:p>
        </p:txBody>
      </p:sp>
    </p:spTree>
    <p:extLst>
      <p:ext uri="{BB962C8B-B14F-4D97-AF65-F5344CB8AC3E}">
        <p14:creationId xmlns:p14="http://schemas.microsoft.com/office/powerpoint/2010/main" val="4689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sk-SK" dirty="0" smtClean="0">
                <a:solidFill>
                  <a:schemeClr val="accent1">
                    <a:satMod val="150000"/>
                  </a:schemeClr>
                </a:solidFill>
              </a:rPr>
              <a:t>Investovanie</a:t>
            </a:r>
            <a:endParaRPr lang="sk-SK" dirty="0">
              <a:solidFill>
                <a:schemeClr val="accent1">
                  <a:satMod val="150000"/>
                </a:schemeClr>
              </a:solidFill>
            </a:endParaRPr>
          </a:p>
        </p:txBody>
      </p:sp>
    </p:spTree>
    <p:extLst>
      <p:ext uri="{BB962C8B-B14F-4D97-AF65-F5344CB8AC3E}">
        <p14:creationId xmlns:p14="http://schemas.microsoft.com/office/powerpoint/2010/main" val="981387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sk-SK" dirty="0" smtClean="0">
                <a:solidFill>
                  <a:schemeClr val="accent1">
                    <a:satMod val="150000"/>
                  </a:schemeClr>
                </a:solidFill>
              </a:rPr>
              <a:t>Investovanie</a:t>
            </a:r>
            <a:endParaRPr lang="sk-SK" dirty="0">
              <a:solidFill>
                <a:schemeClr val="accent1">
                  <a:satMod val="150000"/>
                </a:schemeClr>
              </a:solidFill>
            </a:endParaRPr>
          </a:p>
        </p:txBody>
      </p:sp>
      <p:sp>
        <p:nvSpPr>
          <p:cNvPr id="12291" name="Zástupný symbol obsahu 2"/>
          <p:cNvSpPr>
            <a:spLocks noGrp="1"/>
          </p:cNvSpPr>
          <p:nvPr>
            <p:ph idx="1"/>
          </p:nvPr>
        </p:nvSpPr>
        <p:spPr/>
        <p:txBody>
          <a:bodyPr/>
          <a:lstStyle/>
          <a:p>
            <a:pPr algn="just" eaLnBrk="1" hangingPunct="1"/>
            <a:r>
              <a:rPr lang="sk-SK" altLang="sk-SK" smtClean="0"/>
              <a:t>Premena peňazí (kapitálu) na dlhodobý majetok</a:t>
            </a:r>
          </a:p>
        </p:txBody>
      </p:sp>
      <p:sp>
        <p:nvSpPr>
          <p:cNvPr id="4" name="Zaoblený obdĺžnik 3"/>
          <p:cNvSpPr/>
          <p:nvPr/>
        </p:nvSpPr>
        <p:spPr>
          <a:xfrm>
            <a:off x="4800600" y="2924176"/>
            <a:ext cx="2374900" cy="2881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2400" b="1" dirty="0">
                <a:solidFill>
                  <a:schemeClr val="tx1"/>
                </a:solidFill>
              </a:rPr>
              <a:t>Rozhodovanie</a:t>
            </a:r>
          </a:p>
          <a:p>
            <a:pPr algn="ctr">
              <a:defRPr/>
            </a:pPr>
            <a:endParaRPr lang="sk-SK" sz="2000" b="1" dirty="0">
              <a:solidFill>
                <a:schemeClr val="tx1"/>
              </a:solidFill>
            </a:endParaRPr>
          </a:p>
          <a:p>
            <a:pPr algn="ctr">
              <a:defRPr/>
            </a:pPr>
            <a:r>
              <a:rPr lang="sk-SK" sz="2000" dirty="0">
                <a:solidFill>
                  <a:schemeClr val="tx1"/>
                </a:solidFill>
              </a:rPr>
              <a:t>Aký majetok?</a:t>
            </a:r>
          </a:p>
          <a:p>
            <a:pPr algn="ctr">
              <a:defRPr/>
            </a:pPr>
            <a:r>
              <a:rPr lang="sk-SK" sz="2000" dirty="0">
                <a:solidFill>
                  <a:schemeClr val="tx1"/>
                </a:solidFill>
              </a:rPr>
              <a:t>Od koho?</a:t>
            </a:r>
          </a:p>
          <a:p>
            <a:pPr algn="ctr">
              <a:defRPr/>
            </a:pPr>
            <a:r>
              <a:rPr lang="sk-SK" sz="2000" dirty="0">
                <a:solidFill>
                  <a:schemeClr val="tx1"/>
                </a:solidFill>
              </a:rPr>
              <a:t>Kedy?</a:t>
            </a:r>
          </a:p>
          <a:p>
            <a:pPr algn="ctr">
              <a:defRPr/>
            </a:pPr>
            <a:r>
              <a:rPr lang="sk-SK" sz="2000" dirty="0">
                <a:solidFill>
                  <a:schemeClr val="tx1"/>
                </a:solidFill>
              </a:rPr>
              <a:t>V akom množstve?</a:t>
            </a:r>
          </a:p>
          <a:p>
            <a:pPr algn="ctr">
              <a:defRPr/>
            </a:pPr>
            <a:r>
              <a:rPr lang="sk-SK" sz="2000" dirty="0">
                <a:solidFill>
                  <a:schemeClr val="tx1"/>
                </a:solidFill>
              </a:rPr>
              <a:t>V akej kvalite?</a:t>
            </a:r>
          </a:p>
          <a:p>
            <a:pPr algn="ctr">
              <a:defRPr/>
            </a:pPr>
            <a:r>
              <a:rPr lang="sk-SK" sz="2000" dirty="0">
                <a:solidFill>
                  <a:schemeClr val="tx1"/>
                </a:solidFill>
              </a:rPr>
              <a:t>Akým spôsobom?</a:t>
            </a:r>
          </a:p>
        </p:txBody>
      </p:sp>
      <p:sp>
        <p:nvSpPr>
          <p:cNvPr id="5" name="Zaoblený obdĺžnik 4"/>
          <p:cNvSpPr/>
          <p:nvPr/>
        </p:nvSpPr>
        <p:spPr>
          <a:xfrm>
            <a:off x="2208213" y="3644901"/>
            <a:ext cx="1871662"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2400" b="1" dirty="0">
                <a:solidFill>
                  <a:schemeClr val="tx1"/>
                </a:solidFill>
              </a:rPr>
              <a:t>Plánovanie</a:t>
            </a:r>
          </a:p>
        </p:txBody>
      </p:sp>
      <p:sp>
        <p:nvSpPr>
          <p:cNvPr id="6" name="Zaoblený obdĺžnik 5"/>
          <p:cNvSpPr/>
          <p:nvPr/>
        </p:nvSpPr>
        <p:spPr>
          <a:xfrm>
            <a:off x="7680326" y="3573463"/>
            <a:ext cx="2087563"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k-SK" sz="2400" b="1" dirty="0">
                <a:solidFill>
                  <a:schemeClr val="tx1"/>
                </a:solidFill>
              </a:rPr>
              <a:t>Obstarávanie</a:t>
            </a:r>
          </a:p>
        </p:txBody>
      </p:sp>
      <p:cxnSp>
        <p:nvCxnSpPr>
          <p:cNvPr id="11" name="Rovná spojovacia šípka 10"/>
          <p:cNvCxnSpPr/>
          <p:nvPr/>
        </p:nvCxnSpPr>
        <p:spPr>
          <a:xfrm>
            <a:off x="4224338" y="4005263"/>
            <a:ext cx="431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Rovná spojovacia šípka 12"/>
          <p:cNvCxnSpPr/>
          <p:nvPr/>
        </p:nvCxnSpPr>
        <p:spPr>
          <a:xfrm>
            <a:off x="7248526" y="4005263"/>
            <a:ext cx="36036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100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defRPr/>
            </a:pPr>
            <a:r>
              <a:rPr lang="sk-SK" dirty="0" smtClean="0">
                <a:solidFill>
                  <a:schemeClr val="accent1">
                    <a:satMod val="150000"/>
                  </a:schemeClr>
                </a:solidFill>
              </a:rPr>
              <a:t>Investície podľa druhu obstaraného majetku </a:t>
            </a:r>
            <a:endParaRPr lang="sk-SK" dirty="0">
              <a:solidFill>
                <a:schemeClr val="accent1">
                  <a:satMod val="150000"/>
                </a:schemeClr>
              </a:solidFill>
            </a:endParaRPr>
          </a:p>
        </p:txBody>
      </p:sp>
      <p:sp>
        <p:nvSpPr>
          <p:cNvPr id="15363" name="Zástupný symbol obsahu 2"/>
          <p:cNvSpPr>
            <a:spLocks noGrp="1"/>
          </p:cNvSpPr>
          <p:nvPr>
            <p:ph idx="1"/>
          </p:nvPr>
        </p:nvSpPr>
        <p:spPr/>
        <p:txBody>
          <a:bodyPr/>
          <a:lstStyle/>
          <a:p>
            <a:pPr algn="just" eaLnBrk="1" hangingPunct="1"/>
            <a:r>
              <a:rPr lang="sk-SK" altLang="sk-SK" b="1" smtClean="0"/>
              <a:t>Hmotné</a:t>
            </a:r>
            <a:r>
              <a:rPr lang="sk-SK" altLang="sk-SK" smtClean="0"/>
              <a:t> – výdavky na obstaranie dlhodobého hmotného majetku </a:t>
            </a:r>
          </a:p>
          <a:p>
            <a:pPr algn="just" eaLnBrk="1" hangingPunct="1"/>
            <a:r>
              <a:rPr lang="sk-SK" altLang="sk-SK" b="1" smtClean="0"/>
              <a:t>Nehmotné</a:t>
            </a:r>
            <a:r>
              <a:rPr lang="sk-SK" altLang="sk-SK" smtClean="0"/>
              <a:t> – výdavky na obstaranie nehmotného majetku </a:t>
            </a:r>
          </a:p>
          <a:p>
            <a:pPr algn="just" eaLnBrk="1" hangingPunct="1"/>
            <a:r>
              <a:rPr lang="sk-SK" altLang="sk-SK" b="1" smtClean="0"/>
              <a:t>Finančné </a:t>
            </a:r>
            <a:r>
              <a:rPr lang="sk-SK" altLang="sk-SK" smtClean="0"/>
              <a:t>– výdavky na obstaranie finančného majetku</a:t>
            </a:r>
          </a:p>
        </p:txBody>
      </p:sp>
    </p:spTree>
    <p:extLst>
      <p:ext uri="{BB962C8B-B14F-4D97-AF65-F5344CB8AC3E}">
        <p14:creationId xmlns:p14="http://schemas.microsoft.com/office/powerpoint/2010/main" val="2111819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 Rozdeľte uvedené investície na hmotné, nehmotné a finančné:</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514350" indent="-514350" algn="just">
              <a:spcBef>
                <a:spcPts val="0"/>
              </a:spcBef>
              <a:buFont typeface="Wingdings 2"/>
              <a:buAutoNum type="alphaLcParenR"/>
              <a:defRPr/>
            </a:pPr>
            <a:r>
              <a:rPr lang="sk-SK" dirty="0" smtClean="0"/>
              <a:t>Podnik kúpil pozemok, na ktorom postaví novú výrobnú halu</a:t>
            </a:r>
          </a:p>
          <a:p>
            <a:pPr marL="514350" indent="-514350" algn="just">
              <a:spcBef>
                <a:spcPts val="0"/>
              </a:spcBef>
              <a:buFont typeface="Wingdings 2"/>
              <a:buAutoNum type="alphaLcParenR"/>
              <a:defRPr/>
            </a:pPr>
            <a:r>
              <a:rPr lang="sk-SK" dirty="0" smtClean="0"/>
              <a:t>Podnik kúpil novú linku na výrobu cestovín</a:t>
            </a:r>
          </a:p>
          <a:p>
            <a:pPr marL="514350" indent="-514350" algn="just">
              <a:spcBef>
                <a:spcPts val="0"/>
              </a:spcBef>
              <a:buFont typeface="Wingdings 2"/>
              <a:buAutoNum type="alphaLcParenR"/>
              <a:defRPr/>
            </a:pPr>
            <a:r>
              <a:rPr lang="sk-SK" dirty="0" smtClean="0"/>
              <a:t>Podnik kúpil licenciu na výrobu talianskych cestovín</a:t>
            </a:r>
          </a:p>
          <a:p>
            <a:pPr marL="514350" indent="-514350" algn="just">
              <a:spcBef>
                <a:spcPts val="0"/>
              </a:spcBef>
              <a:buFont typeface="Wingdings 2"/>
              <a:buAutoNum type="alphaLcParenR"/>
              <a:defRPr/>
            </a:pPr>
            <a:r>
              <a:rPr lang="sk-SK" dirty="0" smtClean="0"/>
              <a:t>Podnik kúpil vysokozdvižný vozík do skladu</a:t>
            </a:r>
          </a:p>
          <a:p>
            <a:pPr marL="514350" indent="-514350" algn="just">
              <a:spcBef>
                <a:spcPts val="0"/>
              </a:spcBef>
              <a:buFont typeface="Wingdings 2"/>
              <a:buAutoNum type="alphaLcParenR"/>
              <a:defRPr/>
            </a:pPr>
            <a:r>
              <a:rPr lang="sk-SK" dirty="0" smtClean="0"/>
              <a:t>Podnik kúpil umelecké diela, aby dlhodobo uložil svoje peniaze</a:t>
            </a:r>
          </a:p>
          <a:p>
            <a:pPr marL="514350" indent="-514350" algn="just">
              <a:spcBef>
                <a:spcPts val="0"/>
              </a:spcBef>
              <a:buFont typeface="Wingdings 2"/>
              <a:buAutoNum type="alphaLcParenR"/>
              <a:defRPr/>
            </a:pPr>
            <a:r>
              <a:rPr lang="sk-SK" dirty="0" smtClean="0"/>
              <a:t>Podnik kúpil pozemok, ktorý chce prenajímať</a:t>
            </a:r>
          </a:p>
          <a:p>
            <a:pPr marL="514350" indent="-514350" algn="just">
              <a:spcBef>
                <a:spcPts val="0"/>
              </a:spcBef>
              <a:buFont typeface="Wingdings 2"/>
              <a:buAutoNum type="alphaLcParenR"/>
              <a:defRPr/>
            </a:pPr>
            <a:r>
              <a:rPr lang="sk-SK" dirty="0" smtClean="0"/>
              <a:t>Podnik kúpil ekonomický softvér</a:t>
            </a:r>
          </a:p>
          <a:p>
            <a:pPr marL="514350" indent="-514350" algn="just">
              <a:spcBef>
                <a:spcPts val="0"/>
              </a:spcBef>
              <a:buFont typeface="Wingdings 2"/>
              <a:buAutoNum type="alphaLcParenR"/>
              <a:defRPr/>
            </a:pPr>
            <a:r>
              <a:rPr lang="sk-SK" dirty="0" smtClean="0"/>
              <a:t>Podnik kúpil cenné papiere, ktoré majú splatnosť dlhšiu ako jeden rok</a:t>
            </a:r>
            <a:endParaRPr lang="sk-SK" dirty="0"/>
          </a:p>
        </p:txBody>
      </p:sp>
    </p:spTree>
    <p:extLst>
      <p:ext uri="{BB962C8B-B14F-4D97-AF65-F5344CB8AC3E}">
        <p14:creationId xmlns:p14="http://schemas.microsoft.com/office/powerpoint/2010/main" val="29511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Majetok</a:t>
            </a:r>
            <a:endParaRPr lang="sk-SK" dirty="0">
              <a:solidFill>
                <a:schemeClr val="accent1">
                  <a:satMod val="150000"/>
                </a:schemeClr>
              </a:solidFill>
            </a:endParaRPr>
          </a:p>
        </p:txBody>
      </p:sp>
      <p:sp>
        <p:nvSpPr>
          <p:cNvPr id="11267" name="Zástupný symbol obsahu 2"/>
          <p:cNvSpPr>
            <a:spLocks noGrp="1"/>
          </p:cNvSpPr>
          <p:nvPr>
            <p:ph idx="1"/>
          </p:nvPr>
        </p:nvSpPr>
        <p:spPr/>
        <p:txBody>
          <a:bodyPr/>
          <a:lstStyle/>
          <a:p>
            <a:pPr eaLnBrk="1" hangingPunct="1"/>
            <a:r>
              <a:rPr lang="sk-SK" altLang="sk-SK" smtClean="0"/>
              <a:t>Všetko, čo podnik obstaráva, aby to následne mohol používať vo výrobe a hospodáriť s tým</a:t>
            </a:r>
          </a:p>
        </p:txBody>
      </p:sp>
    </p:spTree>
    <p:extLst>
      <p:ext uri="{BB962C8B-B14F-4D97-AF65-F5344CB8AC3E}">
        <p14:creationId xmlns:p14="http://schemas.microsoft.com/office/powerpoint/2010/main" val="1626775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xfrm>
            <a:off x="1981200" y="152400"/>
            <a:ext cx="8229600" cy="1250950"/>
          </a:xfrm>
        </p:spPr>
        <p:txBody>
          <a:bodyPr vert="horz" wrap="square" lIns="91440" tIns="45720" rIns="91440" bIns="45720" numCol="1" rtlCol="0" anchor="ctr" anchorCtr="0" compatLnSpc="1">
            <a:prstTxWarp prst="textNoShape">
              <a:avLst/>
            </a:prstTxWarp>
            <a:normAutofit/>
          </a:bodyPr>
          <a:lstStyle/>
          <a:p>
            <a:pPr>
              <a:defRPr/>
            </a:pPr>
            <a:r>
              <a:rPr lang="sk-SK" smtClean="0">
                <a:latin typeface="Arial" charset="0"/>
              </a:rPr>
              <a:t>Úloha: Doplňte</a:t>
            </a:r>
          </a:p>
        </p:txBody>
      </p:sp>
      <p:sp>
        <p:nvSpPr>
          <p:cNvPr id="17411" name="Rectangle 3"/>
          <p:cNvSpPr>
            <a:spLocks noGrp="1"/>
          </p:cNvSpPr>
          <p:nvPr>
            <p:ph type="body" idx="1"/>
          </p:nvPr>
        </p:nvSpPr>
        <p:spPr/>
        <p:txBody>
          <a:bodyPr/>
          <a:lstStyle/>
          <a:p>
            <a:r>
              <a:rPr lang="sk-SK" altLang="sk-SK" smtClean="0">
                <a:latin typeface="Arial" panose="020B0604020202020204" pitchFamily="34" charset="0"/>
              </a:rPr>
              <a:t>Ak mestský dopravný podnik prerobil vyradený autobus na kaviarničku ide o ..................................</a:t>
            </a:r>
          </a:p>
          <a:p>
            <a:r>
              <a:rPr lang="sk-SK" altLang="sk-SK" smtClean="0">
                <a:latin typeface="Arial" panose="020B0604020202020204" pitchFamily="34" charset="0"/>
              </a:rPr>
              <a:t>Ak taxikár vymenil starý taxík za nový a výkonnejší ide o ....................................</a:t>
            </a:r>
          </a:p>
          <a:p>
            <a:r>
              <a:rPr lang="sk-SK" altLang="sk-SK" smtClean="0">
                <a:latin typeface="Arial" panose="020B0604020202020204" pitchFamily="34" charset="0"/>
              </a:rPr>
              <a:t>Ak podnik prerobil starú výrobnú halu na sklad ide o ..............................................</a:t>
            </a:r>
          </a:p>
        </p:txBody>
      </p:sp>
    </p:spTree>
    <p:extLst>
      <p:ext uri="{BB962C8B-B14F-4D97-AF65-F5344CB8AC3E}">
        <p14:creationId xmlns:p14="http://schemas.microsoft.com/office/powerpoint/2010/main" val="1705636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sk-SK" dirty="0" smtClean="0">
                <a:solidFill>
                  <a:schemeClr val="accent1">
                    <a:satMod val="150000"/>
                  </a:schemeClr>
                </a:solidFill>
              </a:rPr>
              <a:t>Investície podľa účelu použitia</a:t>
            </a:r>
            <a:endParaRPr lang="sk-SK" dirty="0">
              <a:solidFill>
                <a:schemeClr val="accent1">
                  <a:satMod val="150000"/>
                </a:schemeClr>
              </a:solidFill>
            </a:endParaRPr>
          </a:p>
        </p:txBody>
      </p:sp>
      <p:sp>
        <p:nvSpPr>
          <p:cNvPr id="18435" name="Zástupný symbol obsahu 2"/>
          <p:cNvSpPr>
            <a:spLocks noGrp="1"/>
          </p:cNvSpPr>
          <p:nvPr>
            <p:ph idx="1"/>
          </p:nvPr>
        </p:nvSpPr>
        <p:spPr/>
        <p:txBody>
          <a:bodyPr/>
          <a:lstStyle/>
          <a:p>
            <a:pPr eaLnBrk="1" hangingPunct="1"/>
            <a:r>
              <a:rPr lang="sk-SK" altLang="sk-SK" b="1" dirty="0" smtClean="0"/>
              <a:t>Čisté (rozvojové) investície </a:t>
            </a:r>
            <a:r>
              <a:rPr lang="sk-SK" altLang="sk-SK" dirty="0" smtClean="0"/>
              <a:t>– rozširovanie podniku, t. j. obstaranie ďalšieho dlhodobého majetku</a:t>
            </a:r>
          </a:p>
          <a:p>
            <a:pPr eaLnBrk="1" hangingPunct="1"/>
            <a:r>
              <a:rPr lang="sk-SK" altLang="sk-SK" b="1" dirty="0" smtClean="0"/>
              <a:t>Obnovovacie investície </a:t>
            </a:r>
            <a:r>
              <a:rPr lang="sk-SK" altLang="sk-SK" dirty="0" smtClean="0"/>
              <a:t>– nahradenie opotrebovaného majetku (výmena starého za nový)</a:t>
            </a:r>
          </a:p>
          <a:p>
            <a:pPr eaLnBrk="1" hangingPunct="1"/>
            <a:r>
              <a:rPr lang="sk-SK" altLang="sk-SK" b="1" dirty="0" smtClean="0"/>
              <a:t>Hrubé investície </a:t>
            </a:r>
            <a:r>
              <a:rPr lang="sk-SK" altLang="sk-SK" dirty="0" smtClean="0"/>
              <a:t>– súčet čistých a hrubých investícií</a:t>
            </a:r>
          </a:p>
        </p:txBody>
      </p:sp>
    </p:spTree>
    <p:extLst>
      <p:ext uri="{BB962C8B-B14F-4D97-AF65-F5344CB8AC3E}">
        <p14:creationId xmlns:p14="http://schemas.microsoft.com/office/powerpoint/2010/main" val="290515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eaLnBrk="1" hangingPunct="1">
              <a:defRPr/>
            </a:pPr>
            <a:r>
              <a:rPr lang="sk-SK" dirty="0" smtClean="0"/>
              <a:t>Úloha 2: Rozdeľte investície na čisté a obnovovacie</a:t>
            </a:r>
            <a:endParaRPr lang="sk-SK" dirty="0"/>
          </a:p>
        </p:txBody>
      </p:sp>
      <p:sp>
        <p:nvSpPr>
          <p:cNvPr id="19459" name="Zástupný symbol obsahu 2"/>
          <p:cNvSpPr>
            <a:spLocks noGrp="1"/>
          </p:cNvSpPr>
          <p:nvPr>
            <p:ph idx="1"/>
          </p:nvPr>
        </p:nvSpPr>
        <p:spPr/>
        <p:txBody>
          <a:bodyPr/>
          <a:lstStyle/>
          <a:p>
            <a:pPr eaLnBrk="1" hangingPunct="1"/>
            <a:r>
              <a:rPr lang="sk-SK" altLang="sk-SK" smtClean="0"/>
              <a:t>Podnik kúpil nové auto, aby rozšíril vozový park</a:t>
            </a:r>
          </a:p>
          <a:p>
            <a:pPr eaLnBrk="1" hangingPunct="1"/>
            <a:r>
              <a:rPr lang="sk-SK" altLang="sk-SK" smtClean="0"/>
              <a:t>Podnik vymenil staré okná na výrobnej hale za plastové okná</a:t>
            </a:r>
          </a:p>
          <a:p>
            <a:pPr eaLnBrk="1" hangingPunct="1"/>
            <a:r>
              <a:rPr lang="sk-SK" altLang="sk-SK" smtClean="0"/>
              <a:t>Podnik kúpil nový stroj na rozšírenie výroby</a:t>
            </a:r>
          </a:p>
          <a:p>
            <a:pPr eaLnBrk="1" hangingPunct="1"/>
            <a:r>
              <a:rPr lang="sk-SK" altLang="sk-SK" smtClean="0"/>
              <a:t>Podnik vymenil opotrebovaný stroj za nový</a:t>
            </a:r>
          </a:p>
          <a:p>
            <a:pPr eaLnBrk="1" hangingPunct="1"/>
            <a:r>
              <a:rPr lang="sk-SK" altLang="sk-SK" smtClean="0"/>
              <a:t>Podnik dal urobiť novú strechu na skladoch</a:t>
            </a:r>
          </a:p>
          <a:p>
            <a:pPr eaLnBrk="1" hangingPunct="1"/>
            <a:r>
              <a:rPr lang="sk-SK" altLang="sk-SK" smtClean="0"/>
              <a:t>Podnik kúpil novú budovu na podnikanie</a:t>
            </a:r>
          </a:p>
        </p:txBody>
      </p:sp>
    </p:spTree>
    <p:extLst>
      <p:ext uri="{BB962C8B-B14F-4D97-AF65-F5344CB8AC3E}">
        <p14:creationId xmlns:p14="http://schemas.microsoft.com/office/powerpoint/2010/main" val="3517879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obsahu 2"/>
          <p:cNvSpPr>
            <a:spLocks noGrp="1"/>
          </p:cNvSpPr>
          <p:nvPr>
            <p:ph idx="1"/>
          </p:nvPr>
        </p:nvSpPr>
        <p:spPr>
          <a:xfrm>
            <a:off x="1981200" y="1700213"/>
            <a:ext cx="8229600" cy="4425950"/>
          </a:xfrm>
        </p:spPr>
        <p:txBody>
          <a:bodyPr/>
          <a:lstStyle/>
          <a:p>
            <a:pPr algn="ctr" eaLnBrk="1" hangingPunct="1">
              <a:buFont typeface="Wingdings 2" panose="05020102010507070707" pitchFamily="18" charset="2"/>
              <a:buNone/>
            </a:pPr>
            <a:r>
              <a:rPr lang="sk-SK" altLang="sk-SK" dirty="0" smtClean="0"/>
              <a:t>Investície sa stávajú majetkom až po ich zaradení do používania.</a:t>
            </a:r>
          </a:p>
          <a:p>
            <a:pPr algn="ctr" eaLnBrk="1" hangingPunct="1">
              <a:buFont typeface="Wingdings 2" panose="05020102010507070707" pitchFamily="18" charset="2"/>
              <a:buNone/>
            </a:pPr>
            <a:endParaRPr lang="sk-SK" altLang="sk-SK" dirty="0" smtClean="0"/>
          </a:p>
          <a:p>
            <a:pPr algn="ctr" eaLnBrk="1" hangingPunct="1">
              <a:buFont typeface="Wingdings 2" panose="05020102010507070707" pitchFamily="18" charset="2"/>
              <a:buNone/>
            </a:pPr>
            <a:r>
              <a:rPr lang="sk-SK" altLang="sk-SK" dirty="0" smtClean="0"/>
              <a:t>Dokladom o tom je ......................................................................</a:t>
            </a:r>
          </a:p>
        </p:txBody>
      </p:sp>
      <p:sp>
        <p:nvSpPr>
          <p:cNvPr id="4" name="Nadpis 1"/>
          <p:cNvSpPr>
            <a:spLocks noGrp="1"/>
          </p:cNvSpPr>
          <p:nvPr>
            <p:ph type="title"/>
          </p:nvPr>
        </p:nvSpPr>
        <p:spPr/>
        <p:txBody>
          <a:bodyPr/>
          <a:lstStyle/>
          <a:p>
            <a:pPr algn="ctr">
              <a:defRPr/>
            </a:pPr>
            <a:r>
              <a:rPr lang="sk-SK" dirty="0" smtClean="0">
                <a:solidFill>
                  <a:schemeClr val="accent1">
                    <a:satMod val="150000"/>
                  </a:schemeClr>
                </a:solidFill>
              </a:rPr>
              <a:t>Vzťah Investície - majetok</a:t>
            </a:r>
            <a:endParaRPr lang="sk-SK" dirty="0">
              <a:solidFill>
                <a:schemeClr val="accent1">
                  <a:satMod val="150000"/>
                </a:schemeClr>
              </a:solidFill>
            </a:endParaRPr>
          </a:p>
        </p:txBody>
      </p:sp>
    </p:spTree>
    <p:extLst>
      <p:ext uri="{BB962C8B-B14F-4D97-AF65-F5344CB8AC3E}">
        <p14:creationId xmlns:p14="http://schemas.microsoft.com/office/powerpoint/2010/main" val="2082661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43345" y="1856508"/>
            <a:ext cx="11291455" cy="5001491"/>
          </a:xfrm>
        </p:spPr>
        <p:txBody>
          <a:bodyPr rtlCol="0">
            <a:normAutofit/>
          </a:bodyPr>
          <a:lstStyle/>
          <a:p>
            <a:pPr marL="438912" indent="-320040" algn="just">
              <a:spcBef>
                <a:spcPts val="0"/>
              </a:spcBef>
              <a:buNone/>
              <a:defRPr/>
            </a:pPr>
            <a:r>
              <a:rPr lang="sk-SK" dirty="0" smtClean="0"/>
              <a:t>Notebook TOSHIBA 343, výrobné číslo 2413422.231, rok výroby: 2016, parametre: Procesor Intel </a:t>
            </a:r>
            <a:r>
              <a:rPr lang="sk-SK" dirty="0" err="1" smtClean="0"/>
              <a:t>celeron</a:t>
            </a:r>
            <a:r>
              <a:rPr lang="sk-SK" dirty="0"/>
              <a:t> </a:t>
            </a:r>
            <a:r>
              <a:rPr lang="sk-SK" dirty="0" smtClean="0"/>
              <a:t>1700 MHz, pamäť DDRAM 516 MB, pevný disk 120 GB, klávesnica </a:t>
            </a:r>
            <a:r>
              <a:rPr lang="sk-SK" dirty="0" err="1" smtClean="0"/>
              <a:t>Genius</a:t>
            </a:r>
            <a:r>
              <a:rPr lang="sk-SK" dirty="0" smtClean="0"/>
              <a:t> Win9, Monitor </a:t>
            </a:r>
            <a:r>
              <a:rPr lang="sk-SK" dirty="0" err="1" smtClean="0"/>
              <a:t>Benq</a:t>
            </a:r>
            <a:r>
              <a:rPr lang="sk-SK" dirty="0" smtClean="0"/>
              <a:t> FP93G + reproduktory, optická myš, modem, rozmery v cm: 60 x 70 x 2</a:t>
            </a:r>
          </a:p>
          <a:p>
            <a:pPr marL="438912" indent="-320040" algn="just">
              <a:spcBef>
                <a:spcPts val="0"/>
              </a:spcBef>
              <a:buNone/>
              <a:defRPr/>
            </a:pPr>
            <a:endParaRPr lang="sk-SK" dirty="0" smtClean="0"/>
          </a:p>
          <a:p>
            <a:pPr marL="438912" indent="-320040" algn="just">
              <a:spcBef>
                <a:spcPts val="0"/>
              </a:spcBef>
              <a:buNone/>
              <a:defRPr/>
            </a:pPr>
            <a:r>
              <a:rPr lang="sk-SK" dirty="0" smtClean="0"/>
              <a:t>Obstaraný kúpou – 800 eur + 50 eur (doprava) + 30 eur (montáž)</a:t>
            </a:r>
          </a:p>
          <a:p>
            <a:pPr marL="438912" indent="-320040" algn="just">
              <a:spcBef>
                <a:spcPts val="0"/>
              </a:spcBef>
              <a:buNone/>
              <a:defRPr/>
            </a:pPr>
            <a:r>
              <a:rPr lang="sk-SK" dirty="0" smtClean="0"/>
              <a:t>Dodávateľ: IT COM, s. r. o., M. R. </a:t>
            </a:r>
            <a:r>
              <a:rPr lang="sk-SK" dirty="0" err="1" smtClean="0"/>
              <a:t>Štefanika</a:t>
            </a:r>
            <a:r>
              <a:rPr lang="sk-SK" dirty="0" smtClean="0"/>
              <a:t> 2, 010 01  Žilina</a:t>
            </a:r>
          </a:p>
          <a:p>
            <a:pPr marL="438912" indent="-320040" algn="just">
              <a:spcBef>
                <a:spcPts val="0"/>
              </a:spcBef>
              <a:buNone/>
              <a:defRPr/>
            </a:pPr>
            <a:r>
              <a:rPr lang="sk-SK" dirty="0" smtClean="0"/>
              <a:t>Odberateľ: </a:t>
            </a:r>
            <a:r>
              <a:rPr lang="sk-SK" dirty="0" err="1" smtClean="0"/>
              <a:t>Renaudit</a:t>
            </a:r>
            <a:r>
              <a:rPr lang="sk-SK" dirty="0" smtClean="0"/>
              <a:t>, s. r. o., SNP 4, 010 01  Žilina – spoločnosť vedie účtovníctvo pre firmy </a:t>
            </a:r>
          </a:p>
          <a:p>
            <a:pPr marL="438912" indent="-320040" algn="just">
              <a:spcBef>
                <a:spcPts val="0"/>
              </a:spcBef>
              <a:buNone/>
              <a:defRPr/>
            </a:pPr>
            <a:r>
              <a:rPr lang="sk-SK" dirty="0" smtClean="0"/>
              <a:t>Objednávka číslo: 42/2016</a:t>
            </a:r>
          </a:p>
          <a:p>
            <a:pPr marL="438912" indent="-320040" algn="just">
              <a:spcBef>
                <a:spcPts val="0"/>
              </a:spcBef>
              <a:buNone/>
              <a:defRPr/>
            </a:pPr>
            <a:r>
              <a:rPr lang="sk-SK" dirty="0" smtClean="0"/>
              <a:t>Majetok dodaný: 6. 11. 2016</a:t>
            </a:r>
          </a:p>
          <a:p>
            <a:pPr marL="438912" indent="-320040" algn="just">
              <a:spcBef>
                <a:spcPts val="0"/>
              </a:spcBef>
              <a:buNone/>
              <a:defRPr/>
            </a:pPr>
            <a:r>
              <a:rPr lang="sk-SK" dirty="0" smtClean="0"/>
              <a:t>Zaradenie do užívania 8. 11. 2016</a:t>
            </a:r>
          </a:p>
          <a:p>
            <a:pPr marL="438912" indent="-320040" algn="just">
              <a:spcBef>
                <a:spcPts val="0"/>
              </a:spcBef>
              <a:buNone/>
              <a:defRPr/>
            </a:pPr>
            <a:endParaRPr lang="sk-SK" dirty="0" smtClean="0"/>
          </a:p>
          <a:p>
            <a:pPr marL="438912" indent="-320040" algn="just">
              <a:spcBef>
                <a:spcPts val="0"/>
              </a:spcBef>
              <a:buNone/>
              <a:defRPr/>
            </a:pPr>
            <a:endParaRPr lang="sk-SK" dirty="0" smtClean="0"/>
          </a:p>
          <a:p>
            <a:pPr marL="438912" indent="-320040">
              <a:spcBef>
                <a:spcPts val="0"/>
              </a:spcBef>
              <a:buNone/>
              <a:defRPr/>
            </a:pPr>
            <a:endParaRPr lang="sk-SK" dirty="0"/>
          </a:p>
        </p:txBody>
      </p:sp>
      <p:sp>
        <p:nvSpPr>
          <p:cNvPr id="4" name="Nadpis 1"/>
          <p:cNvSpPr>
            <a:spLocks noGrp="1"/>
          </p:cNvSpPr>
          <p:nvPr>
            <p:ph type="title"/>
          </p:nvPr>
        </p:nvSpPr>
        <p:spPr/>
        <p:txBody>
          <a:bodyPr>
            <a:normAutofit/>
          </a:bodyPr>
          <a:lstStyle/>
          <a:p>
            <a:pPr algn="ctr">
              <a:defRPr/>
            </a:pPr>
            <a:r>
              <a:rPr lang="sk-SK" dirty="0" smtClean="0">
                <a:solidFill>
                  <a:schemeClr val="accent1">
                    <a:satMod val="150000"/>
                  </a:schemeClr>
                </a:solidFill>
              </a:rPr>
              <a:t>Úloha 3 : Vypíšte doklad o zaradení majetku do používania na základe týchto údajov</a:t>
            </a:r>
            <a:endParaRPr lang="sk-SK" dirty="0">
              <a:solidFill>
                <a:schemeClr val="accent1">
                  <a:satMod val="150000"/>
                </a:schemeClr>
              </a:solidFill>
            </a:endParaRPr>
          </a:p>
        </p:txBody>
      </p:sp>
    </p:spTree>
    <p:extLst>
      <p:ext uri="{BB962C8B-B14F-4D97-AF65-F5344CB8AC3E}">
        <p14:creationId xmlns:p14="http://schemas.microsoft.com/office/powerpoint/2010/main" val="310720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8112"/>
            <a:ext cx="10515600" cy="1325563"/>
          </a:xfrm>
        </p:spPr>
        <p:txBody>
          <a:bodyPr/>
          <a:lstStyle/>
          <a:p>
            <a:r>
              <a:rPr lang="sk-SK" dirty="0" smtClean="0"/>
              <a:t>Spôsoby obstarania majetku</a:t>
            </a:r>
            <a:endParaRPr lang="sk-SK" dirty="0"/>
          </a:p>
        </p:txBody>
      </p:sp>
      <p:pic>
        <p:nvPicPr>
          <p:cNvPr id="4" name="Obrázok 3"/>
          <p:cNvPicPr>
            <a:picLocks noChangeAspect="1"/>
          </p:cNvPicPr>
          <p:nvPr/>
        </p:nvPicPr>
        <p:blipFill>
          <a:blip r:embed="rId2"/>
          <a:stretch>
            <a:fillRect/>
          </a:stretch>
        </p:blipFill>
        <p:spPr>
          <a:xfrm>
            <a:off x="422564" y="2147455"/>
            <a:ext cx="10931236" cy="4544291"/>
          </a:xfrm>
          <a:prstGeom prst="rect">
            <a:avLst/>
          </a:prstGeom>
        </p:spPr>
      </p:pic>
      <p:pic>
        <p:nvPicPr>
          <p:cNvPr id="5" name="Obrázok 4"/>
          <p:cNvPicPr>
            <a:picLocks noChangeAspect="1"/>
          </p:cNvPicPr>
          <p:nvPr/>
        </p:nvPicPr>
        <p:blipFill>
          <a:blip r:embed="rId3"/>
          <a:stretch>
            <a:fillRect/>
          </a:stretch>
        </p:blipFill>
        <p:spPr>
          <a:xfrm>
            <a:off x="4686490" y="726210"/>
            <a:ext cx="2819020" cy="1679574"/>
          </a:xfrm>
          <a:prstGeom prst="rect">
            <a:avLst/>
          </a:prstGeom>
        </p:spPr>
      </p:pic>
      <p:pic>
        <p:nvPicPr>
          <p:cNvPr id="6" name="Obrázok 5"/>
          <p:cNvPicPr>
            <a:picLocks noChangeAspect="1"/>
          </p:cNvPicPr>
          <p:nvPr/>
        </p:nvPicPr>
        <p:blipFill>
          <a:blip r:embed="rId4"/>
          <a:stretch>
            <a:fillRect/>
          </a:stretch>
        </p:blipFill>
        <p:spPr>
          <a:xfrm>
            <a:off x="0" y="1710675"/>
            <a:ext cx="3048577" cy="1390217"/>
          </a:xfrm>
          <a:prstGeom prst="rect">
            <a:avLst/>
          </a:prstGeom>
        </p:spPr>
      </p:pic>
    </p:spTree>
    <p:extLst>
      <p:ext uri="{BB962C8B-B14F-4D97-AF65-F5344CB8AC3E}">
        <p14:creationId xmlns:p14="http://schemas.microsoft.com/office/powerpoint/2010/main" val="1446977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618" y="219509"/>
            <a:ext cx="10515600" cy="798657"/>
          </a:xfrm>
        </p:spPr>
        <p:txBody>
          <a:bodyPr/>
          <a:lstStyle/>
          <a:p>
            <a:r>
              <a:rPr lang="sk-SK" dirty="0" smtClean="0"/>
              <a:t>Obstaranie DM kúpou</a:t>
            </a:r>
            <a:endParaRPr lang="sk-SK" dirty="0"/>
          </a:p>
        </p:txBody>
      </p:sp>
      <p:sp>
        <p:nvSpPr>
          <p:cNvPr id="3" name="Zástupný symbol obsahu 2"/>
          <p:cNvSpPr>
            <a:spLocks noGrp="1"/>
          </p:cNvSpPr>
          <p:nvPr>
            <p:ph idx="1"/>
          </p:nvPr>
        </p:nvSpPr>
        <p:spPr>
          <a:xfrm>
            <a:off x="671946" y="1590098"/>
            <a:ext cx="10515600" cy="4351338"/>
          </a:xfrm>
        </p:spPr>
        <p:txBody>
          <a:bodyPr>
            <a:normAutofit fontScale="92500" lnSpcReduction="10000"/>
          </a:bodyPr>
          <a:lstStyle/>
          <a:p>
            <a:r>
              <a:rPr lang="sk-SK" dirty="0" smtClean="0"/>
              <a:t>Najčastejší spôsob obstarania realizovaný </a:t>
            </a:r>
          </a:p>
          <a:p>
            <a:pPr marL="0" indent="0">
              <a:buNone/>
            </a:pPr>
            <a:r>
              <a:rPr lang="sk-SK" dirty="0" smtClean="0"/>
              <a:t>   medzi odberateľom a dodávateľom</a:t>
            </a:r>
          </a:p>
          <a:p>
            <a:r>
              <a:rPr lang="sk-SK" dirty="0" smtClean="0"/>
              <a:t>Odberateľ vystaví a pošle objednávku, spíše </a:t>
            </a:r>
          </a:p>
          <a:p>
            <a:pPr marL="0" indent="0">
              <a:buNone/>
            </a:pPr>
            <a:r>
              <a:rPr lang="sk-SK" dirty="0" smtClean="0"/>
              <a:t>   sa kúpna zmluva, nasleduje dodanie, </a:t>
            </a:r>
          </a:p>
          <a:p>
            <a:pPr marL="0" indent="0">
              <a:buNone/>
            </a:pPr>
            <a:r>
              <a:rPr lang="sk-SK" dirty="0"/>
              <a:t> </a:t>
            </a:r>
            <a:r>
              <a:rPr lang="sk-SK" dirty="0" smtClean="0"/>
              <a:t>  prevzatie a zaplatenie hodnoty majetku</a:t>
            </a:r>
          </a:p>
          <a:p>
            <a:r>
              <a:rPr lang="sk-SK" dirty="0" smtClean="0"/>
              <a:t>Počas obstarania majetku ide o investíciu</a:t>
            </a:r>
          </a:p>
          <a:p>
            <a:endParaRPr lang="sk-SK" dirty="0"/>
          </a:p>
          <a:p>
            <a:pPr marL="0" indent="0" algn="ctr">
              <a:buNone/>
            </a:pPr>
            <a:r>
              <a:rPr lang="sk-SK" b="1" dirty="0" smtClean="0"/>
              <a:t>Investícia sa stáva majetkom až po jej úplnom dokončení a zaradení do používania!</a:t>
            </a:r>
          </a:p>
          <a:p>
            <a:pPr marL="0" indent="0" algn="ctr">
              <a:buNone/>
            </a:pPr>
            <a:r>
              <a:rPr lang="sk-SK" b="1" dirty="0" smtClean="0"/>
              <a:t>Dokladom je: protokol o zaradení majetku do používania</a:t>
            </a:r>
          </a:p>
          <a:p>
            <a:endParaRPr lang="sk-SK" dirty="0"/>
          </a:p>
        </p:txBody>
      </p:sp>
      <p:pic>
        <p:nvPicPr>
          <p:cNvPr id="4" name="Obrázok 3"/>
          <p:cNvPicPr>
            <a:picLocks noChangeAspect="1"/>
          </p:cNvPicPr>
          <p:nvPr/>
        </p:nvPicPr>
        <p:blipFill>
          <a:blip r:embed="rId2"/>
          <a:stretch>
            <a:fillRect/>
          </a:stretch>
        </p:blipFill>
        <p:spPr>
          <a:xfrm>
            <a:off x="7358063" y="219509"/>
            <a:ext cx="4833937" cy="3964564"/>
          </a:xfrm>
          <a:prstGeom prst="rect">
            <a:avLst/>
          </a:prstGeom>
        </p:spPr>
      </p:pic>
    </p:spTree>
    <p:extLst>
      <p:ext uri="{BB962C8B-B14F-4D97-AF65-F5344CB8AC3E}">
        <p14:creationId xmlns:p14="http://schemas.microsoft.com/office/powerpoint/2010/main" val="2290332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2782" y="1515052"/>
            <a:ext cx="10515600" cy="3583420"/>
          </a:xfrm>
        </p:spPr>
        <p:txBody>
          <a:bodyPr>
            <a:normAutofit fontScale="90000"/>
          </a:bodyPr>
          <a:lstStyle/>
          <a:p>
            <a:pPr algn="just"/>
            <a:r>
              <a:rPr lang="sk-SK" dirty="0" smtClean="0"/>
              <a:t>Niektoré druhy majetku podnik obstaráva postupne. Do zaradenia do používania sa označujú pojmom nedokončené investície. </a:t>
            </a:r>
            <a:br>
              <a:rPr lang="sk-SK" dirty="0" smtClean="0"/>
            </a:br>
            <a:r>
              <a:rPr lang="sk-SK" dirty="0" smtClean="0"/>
              <a:t/>
            </a:r>
            <a:br>
              <a:rPr lang="sk-SK" dirty="0" smtClean="0"/>
            </a:br>
            <a:r>
              <a:rPr lang="sk-SK" dirty="0" smtClean="0"/>
              <a:t>Pozor:</a:t>
            </a:r>
            <a:br>
              <a:rPr lang="sk-SK" dirty="0" smtClean="0"/>
            </a:br>
            <a:r>
              <a:rPr lang="sk-SK" dirty="0" smtClean="0"/>
              <a:t>Majetok môže byť zaradení do používania až vtedy, keď spĺňa technické funkcie a právne predpisy. Napr. stavba môže byť zaradená do používania až po kolaudácií (odborné posúdenie stavu budovy)</a:t>
            </a:r>
            <a:endParaRPr lang="sk-SK" dirty="0"/>
          </a:p>
        </p:txBody>
      </p:sp>
    </p:spTree>
    <p:extLst>
      <p:ext uri="{BB962C8B-B14F-4D97-AF65-F5344CB8AC3E}">
        <p14:creationId xmlns:p14="http://schemas.microsoft.com/office/powerpoint/2010/main" val="1799657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7924800" cy="1325563"/>
          </a:xfrm>
        </p:spPr>
        <p:txBody>
          <a:bodyPr/>
          <a:lstStyle/>
          <a:p>
            <a:r>
              <a:rPr lang="sk-SK" dirty="0" smtClean="0"/>
              <a:t>Obstaranie DM vlastnou činnosťou</a:t>
            </a:r>
            <a:endParaRPr lang="sk-SK" dirty="0"/>
          </a:p>
        </p:txBody>
      </p:sp>
      <p:sp>
        <p:nvSpPr>
          <p:cNvPr id="3" name="Zástupný symbol obsahu 2"/>
          <p:cNvSpPr>
            <a:spLocks noGrp="1"/>
          </p:cNvSpPr>
          <p:nvPr>
            <p:ph idx="1"/>
          </p:nvPr>
        </p:nvSpPr>
        <p:spPr/>
        <p:txBody>
          <a:bodyPr>
            <a:normAutofit lnSpcReduction="10000"/>
          </a:bodyPr>
          <a:lstStyle/>
          <a:p>
            <a:r>
              <a:rPr lang="sk-SK" dirty="0" smtClean="0"/>
              <a:t>Podnik po dokončení</a:t>
            </a:r>
          </a:p>
          <a:p>
            <a:pPr marL="0" indent="0">
              <a:buNone/>
            </a:pPr>
            <a:r>
              <a:rPr lang="sk-SK" dirty="0"/>
              <a:t> </a:t>
            </a:r>
            <a:r>
              <a:rPr lang="sk-SK" dirty="0" smtClean="0"/>
              <a:t>  spočíta vlastné </a:t>
            </a:r>
          </a:p>
          <a:p>
            <a:pPr marL="0" indent="0">
              <a:buNone/>
            </a:pPr>
            <a:r>
              <a:rPr lang="sk-SK" dirty="0" smtClean="0"/>
              <a:t>   náklady a prenesie ich </a:t>
            </a:r>
          </a:p>
          <a:p>
            <a:pPr marL="0" indent="0">
              <a:buNone/>
            </a:pPr>
            <a:r>
              <a:rPr lang="sk-SK" dirty="0"/>
              <a:t> </a:t>
            </a:r>
            <a:r>
              <a:rPr lang="sk-SK" dirty="0" smtClean="0"/>
              <a:t>  do aktív podniku. Ide o </a:t>
            </a:r>
          </a:p>
          <a:p>
            <a:pPr marL="0" indent="0">
              <a:buNone/>
            </a:pPr>
            <a:r>
              <a:rPr lang="sk-SK" dirty="0" smtClean="0"/>
              <a:t>   tzv. aktivovanie DM</a:t>
            </a:r>
          </a:p>
          <a:p>
            <a:pPr marL="0" indent="0">
              <a:buNone/>
            </a:pPr>
            <a:endParaRPr lang="sk-SK" dirty="0"/>
          </a:p>
          <a:p>
            <a:pPr marL="0" indent="0">
              <a:buNone/>
            </a:pPr>
            <a:r>
              <a:rPr lang="sk-SK" dirty="0" smtClean="0"/>
              <a:t>Pr. Podnik si sám postavil podnikovú predajňu. Pritom mu vznikli tieto náklady: spotreba materiálu 32 200 eur, vyplatené mzdy a odvody 16 000 eur, odpisy zariadení 18 000 eur. VN = 66 200 eur V tejto výške je majetok zaradení do používania.</a:t>
            </a:r>
            <a:endParaRPr lang="sk-SK" dirty="0"/>
          </a:p>
        </p:txBody>
      </p:sp>
      <p:pic>
        <p:nvPicPr>
          <p:cNvPr id="4" name="Obrázok 3"/>
          <p:cNvPicPr>
            <a:picLocks noChangeAspect="1"/>
          </p:cNvPicPr>
          <p:nvPr/>
        </p:nvPicPr>
        <p:blipFill>
          <a:blip r:embed="rId2"/>
          <a:stretch>
            <a:fillRect/>
          </a:stretch>
        </p:blipFill>
        <p:spPr>
          <a:xfrm>
            <a:off x="4638675" y="662781"/>
            <a:ext cx="7553325" cy="3659837"/>
          </a:xfrm>
          <a:prstGeom prst="rect">
            <a:avLst/>
          </a:prstGeom>
        </p:spPr>
      </p:pic>
    </p:spTree>
    <p:extLst>
      <p:ext uri="{BB962C8B-B14F-4D97-AF65-F5344CB8AC3E}">
        <p14:creationId xmlns:p14="http://schemas.microsoft.com/office/powerpoint/2010/main" val="1510935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Bezplatné nadobudnutie DM - darovanie</a:t>
            </a:r>
            <a:endParaRPr lang="sk-SK" dirty="0"/>
          </a:p>
        </p:txBody>
      </p:sp>
      <p:sp>
        <p:nvSpPr>
          <p:cNvPr id="3" name="Zástupný symbol obsahu 2"/>
          <p:cNvSpPr>
            <a:spLocks noGrp="1"/>
          </p:cNvSpPr>
          <p:nvPr>
            <p:ph idx="1"/>
          </p:nvPr>
        </p:nvSpPr>
        <p:spPr/>
        <p:txBody>
          <a:bodyPr/>
          <a:lstStyle/>
          <a:p>
            <a:endParaRPr lang="sk-SK" dirty="0"/>
          </a:p>
        </p:txBody>
      </p:sp>
      <p:pic>
        <p:nvPicPr>
          <p:cNvPr id="4" name="Obrázok 3"/>
          <p:cNvPicPr>
            <a:picLocks noChangeAspect="1"/>
          </p:cNvPicPr>
          <p:nvPr/>
        </p:nvPicPr>
        <p:blipFill>
          <a:blip r:embed="rId2"/>
          <a:stretch>
            <a:fillRect/>
          </a:stretch>
        </p:blipFill>
        <p:spPr>
          <a:xfrm>
            <a:off x="4994996" y="1825625"/>
            <a:ext cx="6358804" cy="3788579"/>
          </a:xfrm>
          <a:prstGeom prst="rect">
            <a:avLst/>
          </a:prstGeom>
        </p:spPr>
      </p:pic>
    </p:spTree>
    <p:extLst>
      <p:ext uri="{BB962C8B-B14F-4D97-AF65-F5344CB8AC3E}">
        <p14:creationId xmlns:p14="http://schemas.microsoft.com/office/powerpoint/2010/main" val="100161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Členenie majetku z časového hľadiska</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spcBef>
                <a:spcPts val="0"/>
              </a:spcBef>
              <a:buFont typeface="Wingdings 2"/>
              <a:buChar char=""/>
              <a:defRPr/>
            </a:pPr>
            <a:r>
              <a:rPr lang="sk-SK" b="1" dirty="0" smtClean="0"/>
              <a:t>Dlhodobý</a:t>
            </a:r>
            <a:r>
              <a:rPr lang="sk-SK" dirty="0" smtClean="0"/>
              <a:t> – doba používania ....................................................................</a:t>
            </a:r>
          </a:p>
          <a:p>
            <a:pPr marL="438912" indent="-320040">
              <a:spcBef>
                <a:spcPts val="0"/>
              </a:spcBef>
              <a:buFont typeface="Wingdings 2"/>
              <a:buChar char=""/>
              <a:defRPr/>
            </a:pPr>
            <a:endParaRPr lang="sk-SK" dirty="0" smtClean="0"/>
          </a:p>
          <a:p>
            <a:pPr marL="438912" indent="-320040">
              <a:spcBef>
                <a:spcPts val="0"/>
              </a:spcBef>
              <a:buNone/>
              <a:defRPr/>
            </a:pPr>
            <a:r>
              <a:rPr lang="sk-SK" dirty="0" smtClean="0"/>
              <a:t> </a:t>
            </a:r>
          </a:p>
          <a:p>
            <a:pPr marL="438912" indent="-320040" algn="ctr">
              <a:spcBef>
                <a:spcPts val="0"/>
              </a:spcBef>
              <a:buNone/>
              <a:defRPr/>
            </a:pPr>
            <a:endParaRPr lang="sk-SK" dirty="0" smtClean="0"/>
          </a:p>
          <a:p>
            <a:pPr marL="438912" indent="-320040" algn="ctr">
              <a:spcBef>
                <a:spcPts val="0"/>
              </a:spcBef>
              <a:buNone/>
              <a:defRPr/>
            </a:pPr>
            <a:endParaRPr lang="sk-SK" dirty="0"/>
          </a:p>
          <a:p>
            <a:pPr marL="438912" indent="-320040" algn="ctr">
              <a:spcBef>
                <a:spcPts val="0"/>
              </a:spcBef>
              <a:buNone/>
              <a:defRPr/>
            </a:pPr>
            <a:endParaRPr lang="sk-SK" dirty="0" smtClean="0"/>
          </a:p>
          <a:p>
            <a:pPr marL="438912" indent="-320040">
              <a:spcBef>
                <a:spcPts val="0"/>
              </a:spcBef>
              <a:buFont typeface="Wingdings 2"/>
              <a:buChar char=""/>
              <a:defRPr/>
            </a:pPr>
            <a:endParaRPr lang="sk-SK" b="1" dirty="0" smtClean="0"/>
          </a:p>
          <a:p>
            <a:pPr marL="118872" indent="0">
              <a:spcBef>
                <a:spcPts val="0"/>
              </a:spcBef>
              <a:buNone/>
              <a:defRPr/>
            </a:pPr>
            <a:endParaRPr lang="sk-SK" b="1" dirty="0" smtClean="0"/>
          </a:p>
          <a:p>
            <a:pPr marL="438912" indent="-320040">
              <a:spcBef>
                <a:spcPts val="0"/>
              </a:spcBef>
              <a:buFont typeface="Wingdings 2"/>
              <a:buChar char=""/>
              <a:defRPr/>
            </a:pPr>
            <a:r>
              <a:rPr lang="sk-SK" b="1" dirty="0" smtClean="0"/>
              <a:t>Krátkodobý</a:t>
            </a:r>
            <a:r>
              <a:rPr lang="sk-SK" dirty="0" smtClean="0"/>
              <a:t> – doba používania .......................................................................</a:t>
            </a:r>
          </a:p>
          <a:p>
            <a:pPr marL="438912" indent="-320040">
              <a:spcBef>
                <a:spcPts val="0"/>
              </a:spcBef>
              <a:buFont typeface="Wingdings 2"/>
              <a:buChar char=""/>
              <a:defRPr/>
            </a:pPr>
            <a:endParaRPr lang="sk-SK" dirty="0" smtClean="0"/>
          </a:p>
          <a:p>
            <a:pPr marL="118872" indent="0">
              <a:spcBef>
                <a:spcPts val="0"/>
              </a:spcBef>
              <a:buNone/>
              <a:defRPr/>
            </a:pPr>
            <a:endParaRPr lang="sk-SK" dirty="0" smtClean="0"/>
          </a:p>
        </p:txBody>
      </p:sp>
      <p:pic>
        <p:nvPicPr>
          <p:cNvPr id="4" name="Obrázok 3"/>
          <p:cNvPicPr>
            <a:picLocks noChangeAspect="1"/>
          </p:cNvPicPr>
          <p:nvPr/>
        </p:nvPicPr>
        <p:blipFill>
          <a:blip r:embed="rId2"/>
          <a:stretch>
            <a:fillRect/>
          </a:stretch>
        </p:blipFill>
        <p:spPr>
          <a:xfrm>
            <a:off x="7246360" y="1588943"/>
            <a:ext cx="4848225" cy="2266950"/>
          </a:xfrm>
          <a:prstGeom prst="rect">
            <a:avLst/>
          </a:prstGeom>
        </p:spPr>
      </p:pic>
      <p:pic>
        <p:nvPicPr>
          <p:cNvPr id="9" name="Obrázok 8"/>
          <p:cNvPicPr>
            <a:picLocks noChangeAspect="1"/>
          </p:cNvPicPr>
          <p:nvPr/>
        </p:nvPicPr>
        <p:blipFill>
          <a:blip r:embed="rId3"/>
          <a:stretch>
            <a:fillRect/>
          </a:stretch>
        </p:blipFill>
        <p:spPr>
          <a:xfrm>
            <a:off x="1110094" y="2722417"/>
            <a:ext cx="4736523" cy="2317331"/>
          </a:xfrm>
          <a:prstGeom prst="rect">
            <a:avLst/>
          </a:prstGeom>
        </p:spPr>
      </p:pic>
      <p:pic>
        <p:nvPicPr>
          <p:cNvPr id="10" name="Obrázok 9"/>
          <p:cNvPicPr>
            <a:picLocks noChangeAspect="1"/>
          </p:cNvPicPr>
          <p:nvPr/>
        </p:nvPicPr>
        <p:blipFill>
          <a:blip r:embed="rId4"/>
          <a:stretch>
            <a:fillRect/>
          </a:stretch>
        </p:blipFill>
        <p:spPr>
          <a:xfrm>
            <a:off x="7102307" y="4445144"/>
            <a:ext cx="4992278" cy="2024929"/>
          </a:xfrm>
          <a:prstGeom prst="rect">
            <a:avLst/>
          </a:prstGeom>
        </p:spPr>
      </p:pic>
    </p:spTree>
    <p:extLst>
      <p:ext uri="{BB962C8B-B14F-4D97-AF65-F5344CB8AC3E}">
        <p14:creationId xmlns:p14="http://schemas.microsoft.com/office/powerpoint/2010/main" val="2535917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Obstaranie majetku finančným lízingom</a:t>
            </a:r>
            <a:endParaRPr lang="sk-SK" dirty="0"/>
          </a:p>
        </p:txBody>
      </p:sp>
      <p:sp>
        <p:nvSpPr>
          <p:cNvPr id="3" name="Zástupný symbol obsahu 2"/>
          <p:cNvSpPr>
            <a:spLocks noGrp="1"/>
          </p:cNvSpPr>
          <p:nvPr>
            <p:ph idx="1"/>
          </p:nvPr>
        </p:nvSpPr>
        <p:spPr/>
        <p:txBody>
          <a:bodyPr>
            <a:normAutofit fontScale="92500" lnSpcReduction="10000"/>
          </a:bodyPr>
          <a:lstStyle/>
          <a:p>
            <a:pPr marL="0" indent="0" algn="just">
              <a:buNone/>
            </a:pPr>
            <a:r>
              <a:rPr lang="sk-SK" dirty="0" smtClean="0"/>
              <a:t>Lízing = prenájom </a:t>
            </a:r>
            <a:r>
              <a:rPr lang="sk-SK" dirty="0"/>
              <a:t>predmetov dlhodobej spotreby na základe zmluvy na určenú dobu a za dohodnutý poplatok.</a:t>
            </a:r>
          </a:p>
          <a:p>
            <a:pPr algn="just">
              <a:buNone/>
            </a:pPr>
            <a:endParaRPr lang="sk-SK" dirty="0"/>
          </a:p>
          <a:p>
            <a:pPr algn="just">
              <a:buNone/>
            </a:pPr>
            <a:r>
              <a:rPr lang="sk-SK" dirty="0"/>
              <a:t>Účastníci lízingu:  </a:t>
            </a:r>
          </a:p>
          <a:p>
            <a:pPr algn="just"/>
            <a:r>
              <a:rPr lang="sk-SK" b="1" dirty="0"/>
              <a:t>Prenajímateľ</a:t>
            </a:r>
            <a:r>
              <a:rPr lang="sk-SK" dirty="0"/>
              <a:t>: spoločnosť, kt. prenajíma daný majetok, je jeho vlastníkom </a:t>
            </a:r>
            <a:r>
              <a:rPr lang="sk-SK" b="1" dirty="0" smtClean="0"/>
              <a:t>Nájomca</a:t>
            </a:r>
            <a:r>
              <a:rPr lang="sk-SK" dirty="0"/>
              <a:t>: klient spoločnosti, ktorý užíva daný predmet na základe lízingovej </a:t>
            </a:r>
            <a:r>
              <a:rPr lang="sk-SK" dirty="0" smtClean="0"/>
              <a:t>zmluvy platí </a:t>
            </a:r>
            <a:r>
              <a:rPr lang="sk-SK" dirty="0"/>
              <a:t>prenajímateľovi podľa dohodnutého splátkového kalendára </a:t>
            </a:r>
            <a:r>
              <a:rPr lang="sk-SK" dirty="0" smtClean="0"/>
              <a:t>nájomné</a:t>
            </a:r>
            <a:endParaRPr lang="sk-SK" dirty="0"/>
          </a:p>
          <a:p>
            <a:pPr algn="just">
              <a:buNone/>
            </a:pPr>
            <a:endParaRPr lang="sk-SK" dirty="0"/>
          </a:p>
          <a:p>
            <a:pPr algn="just"/>
            <a:r>
              <a:rPr lang="sk-SK" dirty="0" smtClean="0"/>
              <a:t>Predmetom </a:t>
            </a:r>
            <a:r>
              <a:rPr lang="sk-SK" dirty="0"/>
              <a:t>lízingu </a:t>
            </a:r>
            <a:r>
              <a:rPr lang="sk-SK" dirty="0" smtClean="0"/>
              <a:t>v</a:t>
            </a:r>
            <a:r>
              <a:rPr lang="sk-SK" dirty="0"/>
              <a:t> SR </a:t>
            </a:r>
            <a:r>
              <a:rPr lang="sk-SK" dirty="0" smtClean="0"/>
              <a:t>sú najčastejšie </a:t>
            </a:r>
            <a:r>
              <a:rPr lang="sk-SK" dirty="0"/>
              <a:t>- osobné úžitkové a nákladné automobily, stroje, zariadenia, softvér...</a:t>
            </a:r>
          </a:p>
          <a:p>
            <a:endParaRPr lang="sk-SK" dirty="0"/>
          </a:p>
        </p:txBody>
      </p:sp>
    </p:spTree>
    <p:extLst>
      <p:ext uri="{BB962C8B-B14F-4D97-AF65-F5344CB8AC3E}">
        <p14:creationId xmlns:p14="http://schemas.microsoft.com/office/powerpoint/2010/main" val="1322749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Aký spôsob nadobudnutia majetku by ste zvolili?</a:t>
            </a:r>
            <a:endParaRPr lang="sk-SK" dirty="0"/>
          </a:p>
        </p:txBody>
      </p:sp>
      <p:sp>
        <p:nvSpPr>
          <p:cNvPr id="3" name="Zástupný symbol obsahu 2"/>
          <p:cNvSpPr>
            <a:spLocks noGrp="1"/>
          </p:cNvSpPr>
          <p:nvPr>
            <p:ph idx="1"/>
          </p:nvPr>
        </p:nvSpPr>
        <p:spPr/>
        <p:txBody>
          <a:bodyPr>
            <a:normAutofit lnSpcReduction="10000"/>
          </a:bodyPr>
          <a:lstStyle/>
          <a:p>
            <a:r>
              <a:rPr lang="sk-SK" dirty="0" smtClean="0"/>
              <a:t>Z prostriedkov štátneho rozpočtu sa postavil úsek diaľnice, ktorý sa odovzdal do používania diaľničnej spoločnosti, ktorá ho bude ďalej spravovať</a:t>
            </a:r>
          </a:p>
          <a:p>
            <a:r>
              <a:rPr lang="sk-SK" dirty="0" smtClean="0"/>
              <a:t>Pán Bača chce vyrábať syrové korbáčiky. Otvoril si výrobnú živnosť. Na podnikanie zrekonštruoval svoj rodinný dom, v ktorom bude výrobná prevádzka aj podniková predajňa. Na rozvoz tovaru chce používať auto, ktoré doteraz používal na súkromné účely. </a:t>
            </a:r>
          </a:p>
          <a:p>
            <a:r>
              <a:rPr lang="sk-SK" dirty="0" smtClean="0"/>
              <a:t>Pán Kováč začal podnikať. Zabezpečil si priestory, stroje a materiál. Na auto, ktoré bude zabezpečovať zásobovanie a rozvoz výrobkov mu neostali peniaze. </a:t>
            </a:r>
          </a:p>
          <a:p>
            <a:r>
              <a:rPr lang="sk-SK" dirty="0" smtClean="0"/>
              <a:t>Podnik si svojpomocne postavil na svojom pozemku komplex garáži</a:t>
            </a:r>
          </a:p>
          <a:p>
            <a:endParaRPr lang="sk-SK" dirty="0"/>
          </a:p>
        </p:txBody>
      </p:sp>
    </p:spTree>
    <p:extLst>
      <p:ext uri="{BB962C8B-B14F-4D97-AF65-F5344CB8AC3E}">
        <p14:creationId xmlns:p14="http://schemas.microsoft.com/office/powerpoint/2010/main" val="3335852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0"/>
            <a:ext cx="10515600" cy="1325563"/>
          </a:xfrm>
        </p:spPr>
        <p:txBody>
          <a:bodyPr/>
          <a:lstStyle/>
          <a:p>
            <a:r>
              <a:rPr lang="sk-SK" dirty="0" smtClean="0"/>
              <a:t>Finančný leasing</a:t>
            </a:r>
            <a:endParaRPr lang="sk-SK" dirty="0"/>
          </a:p>
        </p:txBody>
      </p:sp>
      <p:sp>
        <p:nvSpPr>
          <p:cNvPr id="3" name="Zástupný symbol obsahu 2"/>
          <p:cNvSpPr>
            <a:spLocks noGrp="1"/>
          </p:cNvSpPr>
          <p:nvPr>
            <p:ph idx="1"/>
          </p:nvPr>
        </p:nvSpPr>
        <p:spPr>
          <a:xfrm>
            <a:off x="644236" y="1454727"/>
            <a:ext cx="10903527" cy="5896241"/>
          </a:xfrm>
        </p:spPr>
        <p:txBody>
          <a:bodyPr>
            <a:normAutofit fontScale="55000" lnSpcReduction="20000"/>
          </a:bodyPr>
          <a:lstStyle/>
          <a:p>
            <a:pPr algn="just"/>
            <a:r>
              <a:rPr lang="sk-SK" sz="5100" b="1" dirty="0"/>
              <a:t>medzi prenajímateľa a nájomcu vstupuje predajca - 3 zmluvné strany</a:t>
            </a:r>
          </a:p>
          <a:p>
            <a:pPr algn="just"/>
            <a:r>
              <a:rPr lang="sk-SK" sz="5100" u="sng" dirty="0" smtClean="0"/>
              <a:t>dlhodobý</a:t>
            </a:r>
            <a:r>
              <a:rPr lang="sk-SK" sz="5100" dirty="0" smtClean="0"/>
              <a:t> </a:t>
            </a:r>
            <a:r>
              <a:rPr lang="sk-SK" sz="5100" dirty="0"/>
              <a:t>prenájom - </a:t>
            </a:r>
            <a:r>
              <a:rPr lang="sk-SK" sz="5100" u="sng" dirty="0"/>
              <a:t>minimálne 3 roky</a:t>
            </a:r>
          </a:p>
          <a:p>
            <a:pPr algn="just"/>
            <a:r>
              <a:rPr lang="sk-SK" sz="5100" dirty="0"/>
              <a:t>nájomca počas dohodnutej doby prenájmu </a:t>
            </a:r>
            <a:r>
              <a:rPr lang="sk-SK" sz="5100" u="sng" dirty="0"/>
              <a:t>nemôže zrušiť zmluvu </a:t>
            </a:r>
            <a:r>
              <a:rPr lang="sk-SK" sz="5100" dirty="0"/>
              <a:t>- môže tak urobiť prenajímateľ, ak nájomca nespláca splátky, alebo v prípade zničenia predmetu nájmu</a:t>
            </a:r>
          </a:p>
          <a:p>
            <a:pPr algn="just"/>
            <a:r>
              <a:rPr lang="sk-SK" sz="5100" u="sng" dirty="0"/>
              <a:t>súčasť zmluvy je </a:t>
            </a:r>
            <a:r>
              <a:rPr lang="sk-SK" sz="5100" u="sng" dirty="0" err="1"/>
              <a:t>akontácia</a:t>
            </a:r>
            <a:r>
              <a:rPr lang="sk-SK" sz="5100" u="sng" dirty="0"/>
              <a:t> </a:t>
            </a:r>
            <a:r>
              <a:rPr lang="sk-SK" sz="5100" dirty="0"/>
              <a:t>– suma, kt.  zaplatí nájomca hneď pri podpise lízingovej zmluvy - určité % z OC prenajímaného predmetu</a:t>
            </a:r>
          </a:p>
          <a:p>
            <a:pPr algn="just"/>
            <a:r>
              <a:rPr lang="sk-SK" sz="5100" dirty="0"/>
              <a:t>Nájomca hradí</a:t>
            </a:r>
            <a:r>
              <a:rPr lang="sk-SK" sz="5100" u="sng" dirty="0"/>
              <a:t> poistenie </a:t>
            </a:r>
            <a:r>
              <a:rPr lang="sk-SK" sz="5100" dirty="0"/>
              <a:t>prenajatého predmetu a poistenie schopnosti splácať nájomné</a:t>
            </a:r>
          </a:p>
          <a:p>
            <a:pPr algn="just"/>
            <a:r>
              <a:rPr lang="sk-SK" sz="5100" u="sng" dirty="0"/>
              <a:t>nájomca</a:t>
            </a:r>
            <a:r>
              <a:rPr lang="sk-SK" sz="5100" dirty="0"/>
              <a:t> </a:t>
            </a:r>
            <a:r>
              <a:rPr lang="sk-SK" sz="5100" u="sng" dirty="0"/>
              <a:t>má </a:t>
            </a:r>
            <a:r>
              <a:rPr lang="sk-SK" sz="5100" u="sng" dirty="0" err="1"/>
              <a:t>predkúpne</a:t>
            </a:r>
            <a:r>
              <a:rPr lang="sk-SK" sz="5100" u="sng" dirty="0"/>
              <a:t> právo </a:t>
            </a:r>
            <a:r>
              <a:rPr lang="sk-SK" sz="5100" dirty="0"/>
              <a:t>na kúpu predmetu za dohodnutú kúpnu cenu po skončení doby prenájmu</a:t>
            </a:r>
          </a:p>
          <a:p>
            <a:pPr algn="just"/>
            <a:r>
              <a:rPr lang="sk-SK" sz="5100" dirty="0"/>
              <a:t>nájomca </a:t>
            </a:r>
            <a:r>
              <a:rPr lang="sk-SK" sz="5100" u="sng" dirty="0"/>
              <a:t>znáša všetky riziká súvisiace s užívaním </a:t>
            </a:r>
            <a:r>
              <a:rPr lang="sk-SK" sz="5100" dirty="0"/>
              <a:t>prenajatej veci</a:t>
            </a:r>
          </a:p>
          <a:p>
            <a:pPr algn="just"/>
            <a:r>
              <a:rPr lang="sk-SK" sz="5100" dirty="0"/>
              <a:t>počas doby prenájmu zaplatí nájomca vyššiu sumu, ako je OC daného predmetu</a:t>
            </a:r>
          </a:p>
          <a:p>
            <a:pPr>
              <a:buNone/>
            </a:pPr>
            <a:endParaRPr lang="sk-SK" dirty="0"/>
          </a:p>
        </p:txBody>
      </p:sp>
    </p:spTree>
    <p:extLst>
      <p:ext uri="{BB962C8B-B14F-4D97-AF65-F5344CB8AC3E}">
        <p14:creationId xmlns:p14="http://schemas.microsoft.com/office/powerpoint/2010/main" val="173033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Kontrolné otázky:</a:t>
            </a:r>
            <a:endParaRPr lang="sk-SK" dirty="0"/>
          </a:p>
        </p:txBody>
      </p:sp>
      <p:sp>
        <p:nvSpPr>
          <p:cNvPr id="3" name="Zástupný symbol obsahu 2"/>
          <p:cNvSpPr>
            <a:spLocks noGrp="1"/>
          </p:cNvSpPr>
          <p:nvPr>
            <p:ph idx="1"/>
          </p:nvPr>
        </p:nvSpPr>
        <p:spPr/>
        <p:txBody>
          <a:bodyPr>
            <a:normAutofit lnSpcReduction="10000"/>
          </a:bodyPr>
          <a:lstStyle/>
          <a:p>
            <a:r>
              <a:rPr lang="sk-SK" dirty="0" smtClean="0"/>
              <a:t>Uveďte, čo rozumiete pod obstarávaním dlhodobého majetku</a:t>
            </a:r>
          </a:p>
          <a:p>
            <a:r>
              <a:rPr lang="sk-SK" dirty="0" smtClean="0"/>
              <a:t>Vymenujte spôsoby obstarania DM</a:t>
            </a:r>
          </a:p>
          <a:p>
            <a:r>
              <a:rPr lang="sk-SK" dirty="0" smtClean="0"/>
              <a:t>Vysvetlíte pojem nedokončené nehmotné a hmotné investície</a:t>
            </a:r>
          </a:p>
          <a:p>
            <a:r>
              <a:rPr lang="sk-SK" dirty="0" smtClean="0"/>
              <a:t>Opíšte spôsob obstarania DM kúpou</a:t>
            </a:r>
          </a:p>
          <a:p>
            <a:r>
              <a:rPr lang="sk-SK" dirty="0" smtClean="0"/>
              <a:t>Charakterizujte obstaranie DM vlastnou činnosťou </a:t>
            </a:r>
          </a:p>
          <a:p>
            <a:r>
              <a:rPr lang="sk-SK" dirty="0" smtClean="0"/>
              <a:t>Vysvetlíte pojem aktivovanie</a:t>
            </a:r>
          </a:p>
          <a:p>
            <a:r>
              <a:rPr lang="sk-SK" dirty="0" smtClean="0"/>
              <a:t>Uveďte príklad na obstaranie dlhodobého majetku preradením z osobného užívania do podnikania</a:t>
            </a:r>
          </a:p>
          <a:p>
            <a:r>
              <a:rPr lang="sk-SK" dirty="0" smtClean="0"/>
              <a:t>Charakterizujte obstaranie DM formou finančného lízingu</a:t>
            </a:r>
            <a:endParaRPr lang="sk-SK" dirty="0"/>
          </a:p>
        </p:txBody>
      </p:sp>
    </p:spTree>
    <p:extLst>
      <p:ext uri="{BB962C8B-B14F-4D97-AF65-F5344CB8AC3E}">
        <p14:creationId xmlns:p14="http://schemas.microsoft.com/office/powerpoint/2010/main" val="88210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Oceňovanie DM</a:t>
            </a:r>
            <a:endParaRPr lang="sk-SK" dirty="0"/>
          </a:p>
        </p:txBody>
      </p:sp>
    </p:spTree>
    <p:extLst>
      <p:ext uri="{BB962C8B-B14F-4D97-AF65-F5344CB8AC3E}">
        <p14:creationId xmlns:p14="http://schemas.microsoft.com/office/powerpoint/2010/main" val="2900975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Cieľ</a:t>
            </a:r>
            <a:endParaRPr lang="sk-SK" dirty="0">
              <a:solidFill>
                <a:schemeClr val="accent1">
                  <a:satMod val="150000"/>
                </a:schemeClr>
              </a:solidFill>
            </a:endParaRPr>
          </a:p>
        </p:txBody>
      </p:sp>
      <p:sp>
        <p:nvSpPr>
          <p:cNvPr id="32771" name="Zástupný symbol obsahu 2"/>
          <p:cNvSpPr>
            <a:spLocks noGrp="1"/>
          </p:cNvSpPr>
          <p:nvPr>
            <p:ph idx="1"/>
          </p:nvPr>
        </p:nvSpPr>
        <p:spPr/>
        <p:txBody>
          <a:bodyPr/>
          <a:lstStyle/>
          <a:p>
            <a:pPr algn="just" eaLnBrk="1" hangingPunct="1"/>
            <a:r>
              <a:rPr lang="sk-SK" altLang="sk-SK" dirty="0" smtClean="0"/>
              <a:t>Uviesť, prečo je nutné oceňovať majetok podniku a pod oceňovaním rozumieme</a:t>
            </a:r>
          </a:p>
          <a:p>
            <a:pPr algn="just" eaLnBrk="1" hangingPunct="1"/>
            <a:r>
              <a:rPr lang="sk-SK" altLang="sk-SK" dirty="0" smtClean="0"/>
              <a:t>Rozlíšiť jednotlivé druhy vstupných cien podľa spôsobu nadobudnutia dlhodobého majetku</a:t>
            </a:r>
          </a:p>
          <a:p>
            <a:pPr algn="just" eaLnBrk="1" hangingPunct="1"/>
            <a:r>
              <a:rPr lang="sk-SK" altLang="sk-SK" dirty="0" smtClean="0"/>
              <a:t>Uviesť, v akých prípadoch používame pri oceňovaní obstarávaciu, reprodukčnú obstarávaciu cenu, vlastné náklady a menovitú hodnotu. </a:t>
            </a:r>
          </a:p>
        </p:txBody>
      </p:sp>
    </p:spTree>
    <p:extLst>
      <p:ext uri="{BB962C8B-B14F-4D97-AF65-F5344CB8AC3E}">
        <p14:creationId xmlns:p14="http://schemas.microsoft.com/office/powerpoint/2010/main" val="2337749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Oceňovanie majetku</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spcBef>
                <a:spcPts val="0"/>
              </a:spcBef>
              <a:buFont typeface="Wingdings 2"/>
              <a:buChar char=""/>
              <a:defRPr/>
            </a:pPr>
            <a:r>
              <a:rPr lang="sk-SK" dirty="0" smtClean="0"/>
              <a:t>Aby mal podnik prehľad o tom, aký majetok vlastní musí evidovať jeho stav v: </a:t>
            </a:r>
          </a:p>
          <a:p>
            <a:pPr marL="633222" indent="-514350">
              <a:spcBef>
                <a:spcPts val="0"/>
              </a:spcBef>
              <a:buFont typeface="Wingdings 2"/>
              <a:buAutoNum type="alphaLcParenR"/>
              <a:defRPr/>
            </a:pPr>
            <a:r>
              <a:rPr lang="sk-SK" dirty="0" smtClean="0"/>
              <a:t>naturálnych jednotkách</a:t>
            </a:r>
          </a:p>
          <a:p>
            <a:pPr marL="633222" indent="-514350">
              <a:spcBef>
                <a:spcPts val="0"/>
              </a:spcBef>
              <a:buFont typeface="Wingdings 2"/>
              <a:buAutoNum type="alphaLcParenR"/>
              <a:defRPr/>
            </a:pPr>
            <a:r>
              <a:rPr lang="sk-SK" dirty="0" smtClean="0"/>
              <a:t>peňažných jednotkách</a:t>
            </a:r>
          </a:p>
          <a:p>
            <a:pPr marL="633222" indent="-514350" algn="ctr">
              <a:spcBef>
                <a:spcPts val="0"/>
              </a:spcBef>
              <a:buNone/>
              <a:defRPr/>
            </a:pPr>
            <a:endParaRPr lang="sk-SK" dirty="0" smtClean="0"/>
          </a:p>
          <a:p>
            <a:pPr marL="633222" indent="-514350" algn="ctr">
              <a:spcBef>
                <a:spcPts val="0"/>
              </a:spcBef>
              <a:buNone/>
              <a:defRPr/>
            </a:pPr>
            <a:r>
              <a:rPr lang="sk-SK" dirty="0" smtClean="0"/>
              <a:t>Aby podnik mohol vyjadriť stav majetku v peňažných jednotkách musí poznať jeho hodnotu</a:t>
            </a:r>
          </a:p>
          <a:p>
            <a:pPr marL="633222" indent="-514350" algn="ctr">
              <a:spcBef>
                <a:spcPts val="0"/>
              </a:spcBef>
              <a:buNone/>
              <a:defRPr/>
            </a:pPr>
            <a:endParaRPr lang="sk-SK" dirty="0" smtClean="0"/>
          </a:p>
          <a:p>
            <a:pPr marL="633222" indent="-514350" algn="ctr">
              <a:spcBef>
                <a:spcPts val="0"/>
              </a:spcBef>
              <a:buNone/>
              <a:defRPr/>
            </a:pPr>
            <a:r>
              <a:rPr lang="sk-SK" dirty="0" smtClean="0"/>
              <a:t>     </a:t>
            </a:r>
            <a:r>
              <a:rPr lang="sk-SK" b="1" dirty="0" smtClean="0"/>
              <a:t>Oceňovanie = vyjadrenie hodnoty majetku v peňažných jednotkách</a:t>
            </a:r>
            <a:endParaRPr lang="sk-SK" b="1" dirty="0"/>
          </a:p>
        </p:txBody>
      </p:sp>
    </p:spTree>
    <p:extLst>
      <p:ext uri="{BB962C8B-B14F-4D97-AF65-F5344CB8AC3E}">
        <p14:creationId xmlns:p14="http://schemas.microsoft.com/office/powerpoint/2010/main" val="425071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Podnik používa pri oceňovaní DM rôzne druhy cien</a:t>
            </a:r>
            <a:endParaRPr lang="sk-SK" dirty="0">
              <a:solidFill>
                <a:schemeClr val="accent1">
                  <a:satMod val="150000"/>
                </a:schemeClr>
              </a:solidFill>
            </a:endParaRPr>
          </a:p>
        </p:txBody>
      </p:sp>
      <p:sp>
        <p:nvSpPr>
          <p:cNvPr id="34819" name="Zástupný symbol obsahu 2"/>
          <p:cNvSpPr>
            <a:spLocks noGrp="1"/>
          </p:cNvSpPr>
          <p:nvPr>
            <p:ph idx="1"/>
          </p:nvPr>
        </p:nvSpPr>
        <p:spPr/>
        <p:txBody>
          <a:bodyPr/>
          <a:lstStyle/>
          <a:p>
            <a:pPr eaLnBrk="1" hangingPunct="1"/>
            <a:r>
              <a:rPr lang="sk-SK" altLang="sk-SK" dirty="0" smtClean="0"/>
              <a:t>Obstarávacia cena</a:t>
            </a:r>
          </a:p>
          <a:p>
            <a:pPr eaLnBrk="1" hangingPunct="1"/>
            <a:r>
              <a:rPr lang="sk-SK" altLang="sk-SK" dirty="0" smtClean="0"/>
              <a:t>Reálna cena</a:t>
            </a:r>
          </a:p>
          <a:p>
            <a:pPr eaLnBrk="1" hangingPunct="1"/>
            <a:r>
              <a:rPr lang="sk-SK" altLang="sk-SK" dirty="0" smtClean="0"/>
              <a:t>Vlastné náklady</a:t>
            </a:r>
          </a:p>
          <a:p>
            <a:pPr eaLnBrk="1" hangingPunct="1"/>
            <a:r>
              <a:rPr lang="sk-SK" altLang="sk-SK" dirty="0" smtClean="0"/>
              <a:t>Menovitá hodnota</a:t>
            </a:r>
          </a:p>
          <a:p>
            <a:pPr eaLnBrk="1" hangingPunct="1"/>
            <a:r>
              <a:rPr lang="sk-SK" altLang="sk-SK" dirty="0" smtClean="0"/>
              <a:t>Zostatková cena</a:t>
            </a:r>
          </a:p>
        </p:txBody>
      </p:sp>
      <p:sp>
        <p:nvSpPr>
          <p:cNvPr id="3" name="Pravá zložená zátvorka 2"/>
          <p:cNvSpPr/>
          <p:nvPr/>
        </p:nvSpPr>
        <p:spPr>
          <a:xfrm>
            <a:off x="4073236" y="1939636"/>
            <a:ext cx="318655" cy="1911928"/>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 name="BlokTextu 3"/>
          <p:cNvSpPr txBox="1"/>
          <p:nvPr/>
        </p:nvSpPr>
        <p:spPr>
          <a:xfrm flipH="1">
            <a:off x="4773581" y="2664767"/>
            <a:ext cx="4065618" cy="584775"/>
          </a:xfrm>
          <a:prstGeom prst="rect">
            <a:avLst/>
          </a:prstGeom>
          <a:noFill/>
        </p:spPr>
        <p:txBody>
          <a:bodyPr wrap="square" rtlCol="0">
            <a:spAutoFit/>
          </a:bodyPr>
          <a:lstStyle/>
          <a:p>
            <a:r>
              <a:rPr lang="sk-SK" sz="3200" dirty="0" smtClean="0">
                <a:solidFill>
                  <a:schemeClr val="accent1">
                    <a:lumMod val="75000"/>
                  </a:schemeClr>
                </a:solidFill>
              </a:rPr>
              <a:t>Druhy vstupných cien </a:t>
            </a:r>
            <a:endParaRPr lang="sk-SK" sz="3200" dirty="0">
              <a:solidFill>
                <a:schemeClr val="accent1">
                  <a:lumMod val="75000"/>
                </a:schemeClr>
              </a:solidFill>
            </a:endParaRPr>
          </a:p>
        </p:txBody>
      </p:sp>
    </p:spTree>
    <p:extLst>
      <p:ext uri="{BB962C8B-B14F-4D97-AF65-F5344CB8AC3E}">
        <p14:creationId xmlns:p14="http://schemas.microsoft.com/office/powerpoint/2010/main" val="570378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Vysvetlíte pojem:</a:t>
            </a:r>
            <a:endParaRPr lang="sk-SK" dirty="0"/>
          </a:p>
        </p:txBody>
      </p:sp>
      <p:sp>
        <p:nvSpPr>
          <p:cNvPr id="3" name="Zástupný symbol obsahu 2"/>
          <p:cNvSpPr>
            <a:spLocks noGrp="1"/>
          </p:cNvSpPr>
          <p:nvPr>
            <p:ph idx="1"/>
          </p:nvPr>
        </p:nvSpPr>
        <p:spPr/>
        <p:txBody>
          <a:bodyPr/>
          <a:lstStyle/>
          <a:p>
            <a:r>
              <a:rPr lang="sk-SK" dirty="0" smtClean="0"/>
              <a:t>Oceňovanie DM</a:t>
            </a:r>
          </a:p>
          <a:p>
            <a:r>
              <a:rPr lang="sk-SK" dirty="0" smtClean="0"/>
              <a:t>Vstupná cena</a:t>
            </a:r>
          </a:p>
          <a:p>
            <a:r>
              <a:rPr lang="sk-SK" dirty="0" smtClean="0"/>
              <a:t>Zvýšená vstupná cena</a:t>
            </a:r>
          </a:p>
          <a:p>
            <a:r>
              <a:rPr lang="sk-SK" dirty="0" smtClean="0"/>
              <a:t>Zostatková cena</a:t>
            </a:r>
          </a:p>
          <a:p>
            <a:pPr marL="0" indent="0">
              <a:buNone/>
            </a:pPr>
            <a:endParaRPr lang="sk-SK" dirty="0"/>
          </a:p>
        </p:txBody>
      </p:sp>
    </p:spTree>
    <p:extLst>
      <p:ext uri="{BB962C8B-B14F-4D97-AF65-F5344CB8AC3E}">
        <p14:creationId xmlns:p14="http://schemas.microsoft.com/office/powerpoint/2010/main" val="2117500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Vstupná cena</a:t>
            </a:r>
            <a:endParaRPr lang="sk-SK" dirty="0"/>
          </a:p>
        </p:txBody>
      </p:sp>
      <p:sp>
        <p:nvSpPr>
          <p:cNvPr id="3" name="Zástupný symbol obsahu 2"/>
          <p:cNvSpPr>
            <a:spLocks noGrp="1"/>
          </p:cNvSpPr>
          <p:nvPr>
            <p:ph idx="1"/>
          </p:nvPr>
        </p:nvSpPr>
        <p:spPr/>
        <p:txBody>
          <a:bodyPr/>
          <a:lstStyle/>
          <a:p>
            <a:r>
              <a:rPr lang="sk-SK" dirty="0" smtClean="0"/>
              <a:t>Celková vyčíslená cena obstaraného DM</a:t>
            </a:r>
          </a:p>
          <a:p>
            <a:endParaRPr lang="sk-SK" dirty="0"/>
          </a:p>
          <a:p>
            <a:pPr marL="0" indent="0">
              <a:buNone/>
            </a:pPr>
            <a:r>
              <a:rPr lang="sk-SK" dirty="0" smtClean="0"/>
              <a:t>Druhy vstupných cien: OC, RC, MH, VN</a:t>
            </a:r>
            <a:endParaRPr lang="sk-SK" dirty="0"/>
          </a:p>
        </p:txBody>
      </p:sp>
    </p:spTree>
    <p:extLst>
      <p:ext uri="{BB962C8B-B14F-4D97-AF65-F5344CB8AC3E}">
        <p14:creationId xmlns:p14="http://schemas.microsoft.com/office/powerpoint/2010/main" val="18370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Členenie majetku podľa účasti na transformačnom procese</a:t>
            </a:r>
            <a:endParaRPr lang="sk-SK" dirty="0">
              <a:solidFill>
                <a:schemeClr val="accent1">
                  <a:satMod val="150000"/>
                </a:schemeClr>
              </a:solidFill>
            </a:endParaRPr>
          </a:p>
        </p:txBody>
      </p:sp>
      <p:sp>
        <p:nvSpPr>
          <p:cNvPr id="13315" name="Zástupný symbol obsahu 2"/>
          <p:cNvSpPr>
            <a:spLocks noGrp="1"/>
          </p:cNvSpPr>
          <p:nvPr>
            <p:ph idx="1"/>
          </p:nvPr>
        </p:nvSpPr>
        <p:spPr/>
        <p:txBody>
          <a:bodyPr/>
          <a:lstStyle/>
          <a:p>
            <a:pPr algn="just" eaLnBrk="1" hangingPunct="1"/>
            <a:r>
              <a:rPr lang="sk-SK" altLang="sk-SK" b="1" smtClean="0"/>
              <a:t>Aktívny</a:t>
            </a:r>
            <a:r>
              <a:rPr lang="sk-SK" altLang="sk-SK" smtClean="0"/>
              <a:t> – aktívne sa podieľa na výrobe </a:t>
            </a:r>
          </a:p>
          <a:p>
            <a:pPr algn="just" eaLnBrk="1" hangingPunct="1"/>
            <a:r>
              <a:rPr lang="sk-SK" altLang="sk-SK" b="1" smtClean="0"/>
              <a:t>Pasívny</a:t>
            </a:r>
            <a:r>
              <a:rPr lang="sk-SK" altLang="sk-SK" smtClean="0"/>
              <a:t> – vytvára podmienky pre využitie aktívneho majetku</a:t>
            </a:r>
          </a:p>
        </p:txBody>
      </p:sp>
      <p:sp>
        <p:nvSpPr>
          <p:cNvPr id="13316" name="AutoShape 2" descr="data:image/jpeg;base64,/9j/4AAQSkZJRgABAQAAAQABAAD/2wCEAAkGBhQSERUUExMWFRQVFxoXGBYYGBgZGBgXGBgWFxgYGBgcHSYeGBwjGRcXHy8gJCcpLCwsFx4xNTAqNSYrLCkBCQoKDgwOGg8PGiwlHyQsLCwsLCwsLCwsLCwsLCwsLCksLCwsLCwsLCwpLCwsLCwsLCwsLCwpLCwsLCwsLCwsLP/AABEIAMIBAwMBIgACEQEDEQH/xAAcAAACAgMBAQAAAAAAAAAAAAAEBQMGAAECBwj/xABEEAABAgQEAgYHBQYGAgMBAAABAhEAAwQhBRIxQVFhBhMicYGRMkKhscHR8BQVI1LhBzNicsLxQ4KSorLSJGNTg8MW/8QAGAEAAwEBAAAAAAAAAAAAAAAAAAECAwT/xAAsEQACAgEDAwMCBgMAAAAAAAAAAQIRAyExQQQSFBNRoTKxFUJSYYHRBSLB/9oADAMBAAIRAxEAPwCjyKRL7jxj0/oL0v8As0vqlAFDu7MoPzGseYSRzP13QxkTQmNYs5pJ8F2/aF0jFSAEJQMp9IXUeR5co89oa0oUfaPjygiqxJUw5EwVTSEISQzk+kTvCm9AgndtjmlRmGZ0sbgm/wAo7WAPWJ7gw90V+mrDJOV+ydOXKDVVRO8cjgzqU0kTzEjhHIAiIOYzLzEUkTYJUMmYFbGx+EMJVRa0BV4RkIKwC1tBfbU8YhpcakhAzO7XF9fARdWQNhO4xNKnQlmdI5fqoPkPnEKekCtkgeJilBisvmGY8uQCUki0R4tiy591KfvMUs4pNWNLcgffHZlVCxbO3ewjXt0F3G8cWxA58OXCEtVMG5HiX9gsInrsPWk9s373gFVONyfD5wqQEapgbX2COpS0Apuba5kgjlpeOZyEgWHmfPTwiaVSpIDjXmR7dIBhsqsQBY5TxSXHihXwiGom8GdW6TY94iKdhqfVUeLKYHwOhjcjBppGZNx3sYmkA5oEBCW847qa5rC5NgITq6+X6QUO8PHMqsIVmIc+TQux7jssFDJCRe5NyYcUJDiKvJxYbgwxpsVTx84ai7E2ez4Rj0lMgAJy5RcDc8X5xQ+k+ICbNUpgAdhpCyXjDJ1tCmpq1TSQmydz8o10ohN8kFVPKjlQL7nYQTRYWE3BBUdSdY4lpCQwiVNURGEr4NY1ybnII2iGW28TrrAdoFm1gSNYSvkGlwYpQgGtxBKQ2piCbPVM9EMOMACmBWUqJt7Y0SINqr1HcecZEwoB9P8AONRWgA0uoKddNjHSq0qsI3U0RSCU6bjbwhakxKAeSZ6UC3iTvHf3qOMJ0SSYLRh53MOlyARUYgFhgk9/0YjFctIA97wwwnCc60pYXIDlQAudzoIunST9niqan650KAAdiHDkaP6Wu0WoKhWzztFZPVZLn+VP6ROnBqleoUP5lN7Hh/hlWAGYA20DONjDAVY4xi5JcF0VuR0LmH0lpHc5+UbV0ROfKJg0cEjXY6fV4sn25I3fw+cB1tcLKb0fdoYXeFIDkdFCjVctX8yVf9hBCMPWk26nwln5xMieox2Fq4tB3sKIp6JwSokoy5S7JI8r6xkkzSkELlsRulXdxhxgKaeZNCaidlTyuSeHLvjOlppJC2kzFLS2jacgbPF1/rYilYutZXcpJ5Age3vhcqSeIg+or5ZUTkUpzYOBsOR3gapnEptJCQfWL+8sINQAkgqUBa1+X1tEyJi0O3n8xpHdLIW2bqc6TyJHsMSKqZWipKkHkR7lAe+Bgappa5pYZRx1A/Twh8UT0pAaWwGyjp5QtwyskpF1EEk6p220faC/tCZi8qVjK1y+vIRDKOpaZswhRQnKNBmIHfpEwSpY/dS1D+YH4Q7wSg6yYlBWlINsyjYQ66RdHJdIkdXMSt9UgXHO1mi0k0Ioa8Mf/BA7pgHvEBzqIpuxHepJh5VV4AZr7NAkiS5zLN9hsIFKhNC6XRzDok37oxXXI2UB3OIdo1NxGqiYw74fqWLsEKcUUNQPdEn3s+0G1FYgBikExDhtCJywkC6iwCRDST4E9AaZiJ2iJLEuo5j7Is3SLoVMpkBS0EA6FnH94p86mUDYH2xcoUCYx64bQFWKZQV4GAzMUOMcTJ5NjGaVFDZM2NwuloUQDmjIKENZk5Kkq4sbb6bj4hx3QgpZTqAh4uiWjTtD2j4H2RiVSyoHRY4sD8H8WPMw1TChWFnuPHYwVIVdi8SS8LUSyWUMzF3s+gVuk97QQjDQhZlzkKGUsWNwOWzRlOUYunuawxymrS0JZFYEkZQ6oenEzMQEzFZm22EZhOD0ZXkKKgqu9wBbXd9vdxiyyMBoXZVJVKA/jL7u/bA7miPMxRVOVfwzTw8r1oomIz0pZQUMw25cIh+/ENoTF+qejmHtaiqX4iZb2rivVeDU8skimWE7ZiCQbC7raMX1eBuu74NF0eb2EH3+/oyyfrheO1VFTMBAksCG0Oh7yBDWbWlA7CCkdyfgYGXiq/pvnFLqMb2JfS5VuKurqvR7VrWb3iJ5eEqV6ZmH/K/tKoPkVCnfKXPBvnDejWCbylq7in/tCfV44jXR5XwKJVHLlgnLNcDUsB7DBhXLIBMlSuZD+8xZpNPIUllUU1QP/sA//SOqqlkBDJopqW4zHtv/AInCI/EML5DwcqexU14ghOksp7kgfGEON1/WkAOw4j65Raa7Bqch0004DY9YD/XCGpwmWNJax3qHzhx6vC3uN9HmS2N4fjiZaAkoWGs4EMRiiFh8iyD/AAEwmk4c7s4bV1frEqZCgcvAfm+Lxq5xeqMvSknTJqiXKWWTKvoewQRz2jRwmQXAE1JBYsklj5GCKHD98kwqY6M2m7mLNTUdOFLUqmqO0oqVlKWc+MYPrIRer0OnwpuNpalWpaIoLy5i/FCx7niWrxWeSzlRA/KfiHi8yaOlyh6WsBa7MR74FmUdMgHJIqxzKXPjFr/IYPf4f9GPhZW9EeeqnzEEqXLJJ3IIbutG042lrgg/X1pForikeiiaP5kGE1TlVZUv/bFx6nFPb/oS6TLHdfYC+9kNrfhEf28rsCw4/KOV4XLOyh4GJZGBSjquaDwCCT7op5sS5+GT4+V8fY0qnSQw11fnDTo9iZkzEqHZWk6i0H4f0XpG7dTUg8pKiH7ymJ5/RijF01c9+chQ+EC6rD+r4f8AQn0uX9JL0q6XLnpAUuw22fiw3ilTJqlG1uZh1WUchB7M4qPNJBhbLk51ZUXJ2jZ5oS2Zn6M47oDFMHvcwFX0+VXfeHv2RrlmBIfZxqHgDEUJWRkOZtxpvvGkVZm3QNTDsiMjqWgpDOm3OMh9rFZ6XP6EqV+6IPJVj5xS+luATJOXPLKSpRA5szs2uoj2Sizo1Dwl6YqSupw5xpODvwzyz84mtUWeV4cibLF0KFgQWKSHdw5F9uyXHKCUzlTF2Pb56G27+gWG1uQj2TpH0JkTEFct5ahwLp1/Lt4NHllbg5E1aSLoSLja5DxGRqapoqFwdpk1RjC5c5/RcIKTbVUtKiRb+NXnBA6dzUgKClAn02I7r20YeEVSrmdXMKWca6bNfvt/cQTWUIXL/D1BJYna+hOncW7zGC6TG4rSzWXV5L3H0n9oM1QsVgk37bPzdr2by7ogndKJsxwQpj+ZdvKK2UKQCGuB9d8ZTlZ7bOBudBB4uK/pDysvv8It2ISKiTl66WuUFDsks3Pbu84BXUDQF+4IbxLQJTrXUrRLXOSgHs5llkgczq0CYnQS5M1UtS+ty2CkElJ7rCNH00FqkLysj5+wzXiaUD0w/AZP+scyekwBcFb8mfx7IhZLR+SQTzP6xpFPMzMEJB8LPEehje6DyMvuW/A8XnT5iZaStD+steRI3uWjjGcUnyZikFWbKWdM7MC/AsYW4NhRVMSJiyhJN1BILeALmJMSwhAWoAqmJBspwlxxZ3EU+mw19KEupzXuBTuki0j4BY+URDGiq+/8yf8ArEysPSBaV/x+JiOZh6T/AIX/ABHuMR6OJbIr18r5ITUqIfKP9Sf+kSUqpilpTkUMxAd5bOeeRh4xz9zg6JWP8yfnDPEOj6ZUuWqXOExSg6k5SMhtYk6+HCNI44EPLP3CsVWujXkWoZikHsLSoNzKRY20gen6Uk2zENxXvyDQrnyZqvSQkgbOLwNNYDtSW5gfKIl0+KX5TRdVmWzLOrpVMHrqbiFP8Ign9J5h0mKJ4Ag/2isSkIWoAHI5ZyS19zwEE4th32eZkRPRMDA50OU32cgF/CI8HC9e0fm5vf7DulmVNRLWtEmYtMv0lMGTZy5bheFP3ytL9k+GU/CBE101KCATlOpBP0YjkhSkubuWvp5DWNF02JLSJL6vK92Eqx4flIPcIZ0OMEJdIAJvdKT7xCisoT1ZJ1DNwbkIlpalKZaRcqbQCE+lxy4Euryrks1L0gqCQlDOdB1aPlA2LdK6mSvq5jBXDq0D+mA6dUwJUtPYCQVOBmUGDvsPfFfr8TVMU6ipSrOpZdT78oPw/AlcooPPzN6MYVmOKWSSEk8kp+Fojp6+YC6SEbOlIfzhtMFOm0pBP8SoBydo9/wEXHFjiqUSZZ8st2Q21KSs3LqJN+4QoqahTBJLADQO17hxFmlSC9heBOk1EsBClpId2cM4DR1Rm5KjncUtRLTnsj63jI3IR2R9bxkZDPoqXUJtcXdmvprCnpItKzSEB/8AyE3bYG7QGKCdLYyp5OUFgo5hf+YKO35oWY3OnAShMCG61OUpDF34BRDtDummVwehVcl0lizx58gEVM5a0+lKAPitj7jFgV0py2VLmIH8XabuZ1eY8oX02IyvtDhSVBSQlnb1ybg98QymLsJ6KU9XPm5gE5ZMgpsCAVJUFuDq5gCu6HLQ4Cc1nBSNjy8DF6pVo+1TQ2V5MvZhZUwHluIPlSCJgUkuH0PfxgZK3PCqemUcwmIUzEZmaz7Fvc+mkF5ECSJaSSQFahiQ6i9ieMeoT8ClTKeTmTkWEBJUmzs4vsYpuN9EFSQuemZmTnWkXYpyKIFueUHxht+4+2titUtAkMWfnDCXIHAeUQ4fKV62uviQHPm8NJUmJbCgcSIhTT/ifXKGyZMQdT+J9coSGzqXLaO1IglEmO+ogAWqkxz1EM/s8a+zQhi4SY1ORaGf2WI51NaABaqREK6eHP2WI1UkACGbSjcA+EKsTpgA7MYtc2kiv43SqBChoPmIuJLIkEdWX3S3i3HSB6NZCQxDB9nPO0NKbBVT5Pok5UFT6aB/hGsDw1KpAUqYlDrIYm7Bi7cC4HnF6JaEUxXiMxbPlVlYXOx7tBwhjhc55SGQl2urUm58obYrh0n7MvKZilHKyikpljtXdSgBpzgrozRrNKkIlSVMSOsUol77JA274Um2kNKmASaeZM7KQpT7AW+UIOk2EKkzUhSMpICm8Tw7o9Ko8KnetUFA4SkJTbvVmMU79ocnqZqQFKWSgEqmKK1amwJsByaHBbkt6jak6LJMpMzrAykgsGsSASH744ocESZpe4BHuixUeGS0yEJCEk5RfKHNtYkpqQDQNf3RHAJhmG0CEaJA8Iq37Uz2JXcr3pi3ylxTP2ll0y/839EdGL6hS2PPpHoj63jIyUC2hjIloC8pwjEZJZOVY/hUR7iPdE9ZMmrRIMxan61LpI9FTkAubm14e0gmh/xgf1hf0mWvLKKlg/jI87tGVGpYCucxAqJKtmUlvcqE9TTrz51U6JqcpBTLvqxCmZ7X84rWL47NNRMOY5EEgBJKUkps9tbhoCR0mmAhwX1fNuzfljNlFn+8pEmcX66ndAACCQc4JzAi9my+UNaDHk9kIq0WLhM1BSfFQaEGAzFzJxTNSmYFSUKSFseyVFw7bKzbRZRhKQkJ+yyikaAKFnLlsyYYifDMdWUpQJRWEh3SQQASSHdm0NngXGsQlzJEyWQULzrLEEek5YnTUneAqXB5SkAmQtKi95agkakWAUB7IhThziYlK5yBmIYkKB7KT2ubH3QyhVJkANxMHyZI4iGeH9BZWUFZJLDg3G3nDFPQiRbUMX0T8RBQhImUG1HmIgEodZqNeI4CLjK6LSgANeZCPlGx0Sk5nv3MlvLLBQFelU4OhB8QYm+xxYFYDLQCpLuAeDbasOUQin5QCEpo4wUkNaqm7CreqfcYjw2n/Bl29RP/ABEIqtLAPscRz6O3l7xDwU8QT5XZf6sRAIWppI5XRw4EoRyqWOUMCvzqPlCTGpCUy1KUnMBqAWOrasWux8IuUyUDo0VrpZI/BXyS/wDuTFRWpL2IsHpJZkKKipurJAKyB6JawIB8Y46E1csSVGatCVZiA7AsAGt4mB8GpkdTeWFHLqX4QB0b/cFAQCpcwoCmuAQl/wDa/mIOP5FyWHpTjUldHMSiYFEtoC1lB7s0BdFMeRLpkIyrURmfKLXUTqSOMRY3KKJE1OUBKkuLaEEZh7j4mOOiK1iQltO1t/EYf5f5DkfK6SK9SnUe9SR7nikdO65cyalS5eTsMA5NnN7gRdVTpvExSunRUVozO+Xfg8ECWizUtZWKQlglIYN2dmtqqCOorSG6xu5MsRDhKF5Q+ZmDQ3TNPBUSh0KTg9SdZy7/AMbe6K90swtcpKSpZVmfVRVpl498XlM++ivKKv0+mZpaLH1tf8sbY/qCWxQ0vxPtjI4CoyB0SX84vN2G40lEC9vXUGgbFa1apctRdeZSWSEhLE6HXW+kWGdQdl23T/yTFfxeolhEuWCcyCgltmZw/FoxNG6I8Yk9WQgpUCpOZWYJe6nvlUrhAM+Xp2Try+cH45jEuaU9XLKcoa51JLuWckwuVWK1YWfifZCoXch9JoFLnyyh0ESEEX2Lg6dxtDxOFz2vOVqBqdCW484q1Lj00KSoZQQkIFvVHfveJ67FqpQzKJSlJfssm3gXMD0F3XsWChoZgljtFnPrK/OR8I5RQFUxYUontjc6tLb3xMitXLopCkgErJBKg+6i+vKK/MQtalFU2Y5fRQGoHAW0HkIT0ZaPTKVOVIF7Br6+cTmoSn0lAd5A98eb4LWKl36yYVBRSMy1EN2db6aRPUShiavxJqZJk2ACXzZi5IzKBtl9sNSTGekomghwbcY7EyEtCpEqTLl9YD1aEpd0jNlDabPBKMRl/nT/AKh84YBlYodWp9GLx51h4KsQyZ1mVmUwzKYjKSL98XLFa1CpEwBSSShQABF7aQi6PUuUImKKkqAUko0BdThTXu1neEJjufhCMp1FjuTseMQYbh0syJaiP8NJdyPVEQzekLGakhICUkoLk5uySXG14SDGSJKcqM7dgKOoASzgMW9/OCtR3oE4/SJCx1edin1SttdbGDahFNLlIzsklIZ89ywJir1mNoUEDJNBSnKbNf498bxjHpUwdWQSqWgi4IDkJ9Eg3s4hy20JW5dabD5CkhSUgpOhvo5HGPMsRweo61YTJm5c6spAJGXMWY8GaGOH181SkoExctLE9lThmcJAc5WgtdVNQTlmTiBoVHN5gqMc7zwjpJpM19NvYd4dhgTIlN+HMyBzxUzkKSdbvaEvSauORcpYCSUtmBcXKS7M+2kD/ekyWpBUslIXmUVKezZWGrWKj4QL0oxiVOKcinsxt3+esaQyReqYelN7JjDBKwJpwAMwCSHDXYEGxYxx0XoVSA81JYOUsHbNlcnyEJpeMplUwSmatBBWSE5RmzAMCFF2DEOOMWTGK9Qw9DLUolYSV7tdVztbKPZGifBnX7HXSWoRMp1pAOYtl7JFyW104iB+iq+pkBExJCklTi25fV+Biqy8QXlWkrJSR6JLjVw3A90NOiNer7QmW/ZWFODfQFtb7CF3aUDWtst5xGXy80/9opHTlXWzE9WlRZLFgTueDwQvEJnX5ivsaFGiWy7cO+C6TEwZslfY/FCZakd2YFRPMqfwi1LtZLjY5GKSpEkLWqwCQQLlyOEMaWoTMQlafRUHHcYo/wC0erMtaJJSkJyJUFXJJcgsfBtIM6K1Ym0S79WZabKduyEtnvb0kq8YNmkFFvKYqH7QP3aO9X9MJsKxufNWtK5xYIUoAFiSlSdxf0Xh10gwwCZISoghRU7i3o6xUJU7Bq0efARkekjotT/+v2RkV3E9h1PlzsnbWB/mO6g1gzN3RUJyWUQ7sSH484vkzDxLpyASSlL5jxF3bSKPiSQJqwBotXvLeyM+RZNiBJjalRwI0owzAnpZgtfcRZan9yr+U+6KfQ0maadGKknyLHzeLdOU6T3GMZs6scdAitryMOp0hOZYdT2ygOuxvmdiNBFfnYvMlhykX5H5w4qFAoDqJZLgaAFQD9+h/wBUA10pKksoOOfGDfUmbcZUCUmKFaTlAKlKLgaiwu0ST1uQoIIUlsvadyD3jidoUCUrPlQWcWbx+EXjBKEJAdlEaunjwv8ACI2N07BqnpRPzmbkNuxYsCMxIBZV9XjiT06mKcKCEgcVrCnfbtkDv11aG1bhyW1IBvlYEc/Vf2xTMSqZSsqZYKU+koAJLqNrvuANuJirCvYuFBi1RV5glC8kzNLQpzkUkBSSoFX5crka+cRV+FzKbqZ84ykpzIGqlMpiQkgIOoBfYxBR9PMqJEiRKCcsoySVcVZSqYltFOCfGI8c6fpqJPUrkDKlSSl1fl2V2b6kWbxhoT/cbffsrNnTLZ0lIByHReaWSMxAIdlP6SbXNoU1NVJC1lK0y+2SEKIJSD6tlMRuHDs0V8YxLZhKRoz9l9bF8jvHcvpEU3CEg2uCz8SWF3hu2CpB85dMohRVLSoFwpzqm7uGB2v+kQTcYKywW5NnCUsx00MF4fi/WsAlIU+5NidGsXB4H5Q7p6JS0zAuWkFRs2jZEBwWcXSYhtopJMqeFYuQTl1CTZZcEngQBuBrzvDWRi5WlYUntJYFtCXaxdvbBFR0dErtIHbGlgx5cfbCiZVqQFEocm5DgMXJJ3u5vHFm6eOZ6r2++vwbxm48k+ILTNSEMScwcNyOhB1hf93ICSSoJA0Dm2guCN+/ugdc/PmIVl0O+rm1n4HhE6K1VgvLMGj3CttHAJ8DG+PDDEu2OxCyy3sEk0uYgp/EAewSRrfXeC/vaaiWuV6qvSlm4GhFhodLwX92OCtGZkkJJKjlBOiSoCxtoW0jU0qH7zKUkMCX8btfwMb3yRRXJlQpTJK1BgwGoHdwjcqcpBFy4Gt31d3hjMw2UVaqB2btJ82DeLxwjC1qVld0nQggnysduEMnUKXVJO/B9u+AaqrKSgILiWVZXZ7qzAnZ3Mc1maWpiEnuLHxB0gGfUXJJALnTns8OxJLk6xTGJsw/jHMpmuAeduXKI6aeR6DgkaAAd9oFmTYnFcCoF9m9jQWJxO6GsJWGAcXzNo0WTpPii5ik9YQSlLAgNrf3xVBNynsnUEHxP9onTWKmE5iS1rl4aYicTjGRAlVhGRQi51HTBUwFKUBKSGvctp3CEuJzCZ0wjdRPneI5krKsjaOXzGwJJs3HYN5RMXZOVaKjlKoxZgqqkLlJAQr8Y3yJSksng5Dk3Bt+pAVXTiSiYTY3SwHug70yHia3I8KxNKZpzB8vwL+GkMJmILnKCUg9osEj2AnSK/1ZEwsHc+8+yG+ETZsjNMR2SSWLJVbvItvpENK7ZvF0i5JlSpMtP2oqKyP3STm5Ococfq20KqjEUOUpkiyiASpTkAn1TYHTygeVJXNyrWodsglZCcwJs7i7Px0hr0gwUhHWZiVDLc3s4AGlhp9GM3ubJrlWG4TQIWkTOygkMyggWGjW9sOEU6BpPCe7q4rNGpSJeeYXUpmQObZUhIs57oyRQTFgmYiahTs4WUhtiwV8op0IsVRSIXZVUf8AZ8oGGDyAf3/jklve9ux84Qrp1Jz9YSinBBzZu2dAntFyOJhXVSZJcisATsHK1cGbTxgoRcp+Fy+omFH4igFFK8yQUrSHFkpToz8bx5wtUxRJaYSST63yh9N6VKA/Dk9Ygf4js5ABVbbzjiZ0qUA5Ql3IIdPAEeueMUrQ2ovkDlYIspSpc1MoL9HOTe7EG1iIjqcGmJ6tu31gOXLdyl3HleG1DSorJZXMzBSV6BVspA01A7XuhnJplS0hCfykoAulxZQO9wRccTDsntKXSTilaTqxB3+EewolI9K5J/iPzjz/AO5Mx6yYEXIJcrBI0tZuG8WPDpU9BGebKKEjQA5rcC2jRLdjSoMxaZmlqEtSgsHKCHISx5lnaz3Ywuw+kWQtM3IooLJISHIKdTYA3fYb6x2SpKcoyl0B3UoapAzMNS/ug/DVOX/MgOe4kj3mEU0J5lIQsFCUWBBDBiezt4e2IJs1WYAIQhbhlZQFJNmUDy1eLLPosx5xXek8vLKdTulQIOhGuh72hqiaEaZqVIUpaz27ve5csSx1vwiOlkVCU5j2kK0Fi42tp4GF+IYytZ7aipSX1B3L3bW53gvDsSUUl1dnM2VmcWseXvihaoytr1TEBKXQQbh/hfL4W5Rk6WspDrUperpCTbYEkBT+cNZ3UzkseyRfcaa6XHhCmuw1UgjIpSkvobtpoqEBsLWUkqTnQN1AFu/ceyF06XIUdSgngQR5G/tgubXJWQJqAs6OQQof5x8XiWXSSSGKUdyxkUO6YnsnxEMBIvBpj9khY5Fj5Kb2PHNPha1LyEpllv8AEVkHmbQdVIQkfhqUzt2gkseAUCx8hEqp81CRmSSjipIy+0kQ6EiRHQqYw/Gph/8AcPgI2joyUZvx6dV9OsZ7bFQAPnEBly5vqlPNCrDwVb2iBUSZaVN1qWJAGZPO/H2awBRpUtixIcWsQR5ixjIbowSnAAUxUAxOVVyPGMgsXaDr6RSzcyEksz5lP7beyN0GNjrOykI2Duol+J4vwivAxPLqMgfk0JrSiYvXUtUgFbrWcqU+mT6QKTYjYuPfCmpYqUpIyubpB9E8383FohpMaVMRk1SkuUG+ZLMWPHdv0h2ECTLCfSmTBZwx6sHQvvduPsjntxZ0tKSFEqmBULktqWAAHMwwlNNIly7gWKjp+sbqMAqZiEzJcwNqlAGVk+qb6luMRDCq3/5lf6/1jfuTMFCh3h9F1f4YupBsSAbK4e7whvOpgQMylK4gqOW38OljFYwrCZxOadUTCjTKmYXJ5sbD2wZ0gxkpTkSbqGg2Gw4393fCLR1JxqSmapZUPw7S0F7ks6yw4aRYEYkmahKlKyJKcz5VEHlYOAdixir4Z0eROGYS1MGznMWc/M8OMWdwmxYMHIHqpDt7ifOEUKcZxOWlSJcxmYqIUkqBJsHA4Bz5QrmVNOr1UDkJP9oIRJROmLmTEgvo/sHgIlWiSlIIlJczED0XtmGb2GEGgIeigmS0kL7J7WgFjcW7oC+5MjIzA3Juf5R8IvMggoGUMAwbhCecjtaB4YmkRdGEZJq5ZNlocd4/QkwynzwEn8yFBQ56hQHeM3iRCfrsk6Wrmx7jb4mGlfTnOHtcHlfl3tDBbEOKT1JSrIXQsZmIfcHskebG3BoPXUnKwSGUGcO97PoNn9kCUMv05RuUei/5DdPk5EFhIIY2bw9sNoSIkVqVqUdAkBIYHVKi+3AwXS1YlpQR6JVkNuLt7QPOK3iOHBiJU9Mu+Y/iDm++5IgTC8LWVhRqesSk6BRIfUfOCg7j0L7SCIQ9LZ705SznMltmu1zwgmmPMxNMkJUGN4RR5fPlB1XBYs4Nr2DcRD/o/TASi9lFQIdrhk2PiDD+b0VkrL5b/W0cqwTq0sEhhu5/WAkWzKdOhZKuNmPygSoUoJuogAG6bPbuhutR9FTNyLkd0LMXp2lKAU4IbmNtIejACpsHRPSCqbM45XBAPc1oJ/8A55GmdbWZViARza/dbviKnpXBIJSQSG3+u6Iji8yUWKSU8Qfhp7YaJDU9EJCQzKWnVwog+IHvHsjKrC5cqUsylzEMklgtTG1n43jVLjktRABKFHYgj68HgSsxRyqWtu0tgWDM434vq7W4w0ArqsNyyRMc582z7Ok+0GIaakeUVEAs9iQTbhD9NAcpBQS6iXF/SLs3jAFRgye12spHqg3PhsOcCASfe44K8hGQYej846IS21h8bxkVqLQWIFniWWEmyg47945lyVG2U+RgyRSrF8uUpGbtDhyIYxBNHVLRBPbADmyQD5kw+oaczZgTMUSSzkm7ABiObWhN97zwzLZ+CEf9YLp66oVrNXbgE/KIaTNU6PQKqaEp7IYM3FtoByBh2SOG3jFaROnlh1s19r/pFgo0qSn8SYpbXUpSidtBwAi0hOVgtTkp0EgM5JCeKlXJ8dTyhHJpyt5i7kktzO/1yjvEKzr1nXK+VIAOlsyi2lvhwhrh1M5A0SkA8uX1yhDNU9XMkJZJAKgyn0BcN9d8bnHKF/idYZhbOC7jU9zBg3MwymUIWLjX6HsPmowsl0qeuyJ9FJy7nmo/DwiWhpjOiw5pY4m/n+kMZdAnKLC945DQzKRYchCHQDNpyEkJspi3e1va0UydTVSbLmh1WDEahiXZPCL5NW28VLF534iLOAu52u1oYmK59BUZXVOcD2ufCLZULEyUlV7gP4i/kXhJVzypJAG303GGWCT89Mx1Dp/qHxhgjU+Yypc7/IvuJPuU/mIHrujMpaysk9ouwZn389fGMVO7Ckm4I4+BPmAfGOJVeooQl2UhWVXMaD65RS2E9wav6PypZlBBP4pKS5/l7mvvDfCqREtLJSBftDNmZTcXNj8oWYvM7cpyAUkqYXe8seGr34QfVJ6pWceibLA4cfD5xIxj1Yf0kjxiaUsOzgmBEMeB3G7jjEqUtcCFTHaYYI2FRAibHZVzhiOainCoUVGHudm0IPeD7wIcFERKOxEMBHMw4pJIVqXJbS3AXPhEMy9lpzA2zJD+YiwfWkcTKPNfQ8Rv37GARUMRo0yyFJS5IUwuL204FnhJ1MtSwMpCdSc2bbkARtaPQZ1GXS6Qpjq+VgbG13jpWHpPqwxFKTUrluETVgNYEZh3O3dBuErBWVLOZR9ZvJuA7osK8I4ARyMPTwAgEQGlQbtrzjIJ+xc41FAI5GDzB/jHxH6wTMw9CUtNW5WQAqwA0ckHUAf3iaoxDqyp02CCsFxci2Vm5i8LKeYK9DqzS8igMovcX1bcERKSQNsINJTDIohRAl5lgq9YkgXHo6O0cokIJloT6RCipTlOcC4LOctoXY1KEszQlRJWEpAOt7H2EQXTyF9YVn0QkSwOLNpye3P3jr2GhtT0yUlwS5G5duJ2hbj+LpBErMEj11a82t5nwiauqOqQ59NWj7n5CEs/o0uYylTAnfLqXPHnC2VAHS8QpkslEwEnglZJO3q3MWKmkhCQm3E/EeJYdzxXOj3RwImCYpWYINrMM3E92vlFnZzcG/u28hfvJgSGSVdX1ctSzqA45nQe0vFVw3pRIQXV1hPJKd9S5WIY9JpoUlMpyHdSuWoT8YBo+iEjKCtS73sR8oJbgg1HT6SC4lzS38g/qMH0HTxE6aiWmSsZ1AZipLB97QJJ6GUpBbO4vr/aCafo1JllC5YOYF/TY/w6hQib/YrUfzi73+uMVnHqTsjKSSFaAA768+MO0dYzEtq7kKt4JF+fsiCaq5t4wxClMslI9J9xYWjOj6GUuXexceBY+wwyUotC6VNyVI4KLf6g3vgYI3XU/aKX09xLfEGOVo6uegqbLM7KuAULP7vIwxxIXSdjY+438o5rZfXSSMxKwHGa/aTYgHm3LWLiKRxiOF5nAOXML94IOnhB8p1JILcDAuHVXWygSbix4uND4iJ5K2PzhSXIRAZKzLJl6teWdOeX5Q4lk72O4gPEqULT2fSF0nntEGH1hIv6Qsoc+Pd/aFuGwxXKVqDHKVNrEyFOHgebLIumEUEImvGyg94gemWTrrBQmQxETxzmbuico5xEuXaGI5+0CMM0Rx1PCIlpIgAlM2I1LiFR8IjKoYiTNG4hz98ahgVHGJh6/U+gd+cB4DOUEllEds6EjhG4yJBkVSsmdLck/ib96YvSvSA2D/8AGNRkNBwV7pGr8XuQluVzBFWstr9OIyMhMpDPDx+Gn61VeGxN1dx96Y1GQ4g9ysY2f/JV4e4Q3a3hGRkQxohqf3C/D4wdg37tPhGRkIodGE5MZGQxM0g2+ucLMS/eI70/8oyMgEM8Q9A95+MapPSP839KYyMhwGwTCPTnjbN/UqD5xufrhGRkW/pIjuFydB4woTaqLbpL8/RjUZEIqQ2o9/GNyzbzjIyGxo7lCNzDGRkShs1LVEqhpGRkUSDg9k/W8ZGRkMAafEax2DGRkAEKNIyMjIDM/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k-SK" altLang="sk-SK">
              <a:latin typeface="Corbel" panose="020B0503020204020204" pitchFamily="34" charset="0"/>
            </a:endParaRPr>
          </a:p>
        </p:txBody>
      </p:sp>
      <p:pic>
        <p:nvPicPr>
          <p:cNvPr id="13317" name="Picture 4" descr="http://www.dunstavds.sk/Pictures/ocel/h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90926"/>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zpsjh-hron.cz/img/stroj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81476"/>
            <a:ext cx="5715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51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Obstarávacia cena</a:t>
            </a:r>
            <a:endParaRPr lang="sk-SK" dirty="0">
              <a:solidFill>
                <a:schemeClr val="accent1">
                  <a:satMod val="150000"/>
                </a:schemeClr>
              </a:solidFill>
            </a:endParaRPr>
          </a:p>
        </p:txBody>
      </p:sp>
      <p:sp>
        <p:nvSpPr>
          <p:cNvPr id="35843" name="Zástupný symbol obsahu 2"/>
          <p:cNvSpPr>
            <a:spLocks noGrp="1"/>
          </p:cNvSpPr>
          <p:nvPr>
            <p:ph idx="1"/>
          </p:nvPr>
        </p:nvSpPr>
        <p:spPr/>
        <p:txBody>
          <a:bodyPr/>
          <a:lstStyle/>
          <a:p>
            <a:pPr algn="just" eaLnBrk="1" hangingPunct="1"/>
            <a:r>
              <a:rPr lang="sk-SK" altLang="sk-SK" smtClean="0"/>
              <a:t>Cena, za ktorú sa majetok obstaral </a:t>
            </a:r>
            <a:r>
              <a:rPr lang="sk-SK" altLang="sk-SK" b="1" smtClean="0"/>
              <a:t>kúpou</a:t>
            </a:r>
            <a:r>
              <a:rPr lang="sk-SK" altLang="sk-SK" smtClean="0"/>
              <a:t> vrátane nákladov spojených s obstaraním dlhodobého majetku.</a:t>
            </a:r>
          </a:p>
          <a:p>
            <a:pPr algn="just" eaLnBrk="1" hangingPunct="1"/>
            <a:endParaRPr lang="sk-SK" altLang="sk-SK" smtClean="0"/>
          </a:p>
          <a:p>
            <a:pPr algn="just" eaLnBrk="1" hangingPunct="1">
              <a:buFont typeface="Wingdings 2" panose="05020102010507070707" pitchFamily="18" charset="2"/>
              <a:buNone/>
            </a:pPr>
            <a:r>
              <a:rPr lang="sk-SK" altLang="sk-SK" b="1" smtClean="0"/>
              <a:t>Úloha: </a:t>
            </a:r>
          </a:p>
          <a:p>
            <a:pPr algn="just" eaLnBrk="1" hangingPunct="1">
              <a:buFont typeface="Wingdings 2" panose="05020102010507070707" pitchFamily="18" charset="2"/>
              <a:buNone/>
            </a:pPr>
            <a:r>
              <a:rPr lang="sk-SK" altLang="sk-SK" smtClean="0"/>
              <a:t>	Uvádzajte, čo môžeme považovať za náklady súvisiace s obstaraním</a:t>
            </a:r>
          </a:p>
        </p:txBody>
      </p:sp>
    </p:spTree>
    <p:extLst>
      <p:ext uri="{BB962C8B-B14F-4D97-AF65-F5344CB8AC3E}">
        <p14:creationId xmlns:p14="http://schemas.microsoft.com/office/powerpoint/2010/main" val="600944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Vlastné náklady </a:t>
            </a:r>
            <a:endParaRPr lang="sk-SK" dirty="0">
              <a:solidFill>
                <a:schemeClr val="accent1">
                  <a:satMod val="150000"/>
                </a:schemeClr>
              </a:solidFill>
            </a:endParaRPr>
          </a:p>
        </p:txBody>
      </p:sp>
      <p:sp>
        <p:nvSpPr>
          <p:cNvPr id="38915" name="Zástupný symbol obsahu 2"/>
          <p:cNvSpPr>
            <a:spLocks noGrp="1"/>
          </p:cNvSpPr>
          <p:nvPr>
            <p:ph idx="1"/>
          </p:nvPr>
        </p:nvSpPr>
        <p:spPr/>
        <p:txBody>
          <a:bodyPr/>
          <a:lstStyle/>
          <a:p>
            <a:pPr algn="just" eaLnBrk="1" hangingPunct="1"/>
            <a:r>
              <a:rPr lang="sk-SK" altLang="sk-SK" smtClean="0"/>
              <a:t>Používajú sa k oceneniu dlhodobého majetku, ktorý podnik získal vlastnou činnosťou</a:t>
            </a:r>
          </a:p>
          <a:p>
            <a:pPr algn="just" eaLnBrk="1" hangingPunct="1"/>
            <a:endParaRPr lang="sk-SK" altLang="sk-SK" smtClean="0"/>
          </a:p>
          <a:p>
            <a:pPr algn="just" eaLnBrk="1" hangingPunct="1">
              <a:buFont typeface="Wingdings 2" panose="05020102010507070707" pitchFamily="18" charset="2"/>
              <a:buNone/>
            </a:pPr>
            <a:r>
              <a:rPr lang="sk-SK" altLang="sk-SK" b="1" smtClean="0"/>
              <a:t>Úloha: </a:t>
            </a:r>
          </a:p>
          <a:p>
            <a:pPr algn="just" eaLnBrk="1" hangingPunct="1">
              <a:buFont typeface="Wingdings 2" panose="05020102010507070707" pitchFamily="18" charset="2"/>
              <a:buNone/>
            </a:pPr>
            <a:r>
              <a:rPr lang="sk-SK" altLang="sk-SK" smtClean="0"/>
              <a:t>	Uvádzajte príklady dlhodobého majetku, ktorý podnik vytvoril vlastnou činnosťou a oceňuje ho vlastnými nákladmi</a:t>
            </a:r>
          </a:p>
        </p:txBody>
      </p:sp>
    </p:spTree>
    <p:extLst>
      <p:ext uri="{BB962C8B-B14F-4D97-AF65-F5344CB8AC3E}">
        <p14:creationId xmlns:p14="http://schemas.microsoft.com/office/powerpoint/2010/main" val="714502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Oceňovanie majetku vytvoreného vlastnou činnosťou</a:t>
            </a:r>
            <a:endParaRPr lang="sk-SK" dirty="0"/>
          </a:p>
        </p:txBody>
      </p:sp>
      <p:sp>
        <p:nvSpPr>
          <p:cNvPr id="3" name="Zástupný symbol obsahu 2"/>
          <p:cNvSpPr>
            <a:spLocks noGrp="1"/>
          </p:cNvSpPr>
          <p:nvPr>
            <p:ph idx="1"/>
          </p:nvPr>
        </p:nvSpPr>
        <p:spPr/>
        <p:txBody>
          <a:bodyPr/>
          <a:lstStyle/>
          <a:p>
            <a:r>
              <a:rPr lang="sk-SK" dirty="0" smtClean="0"/>
              <a:t>Ak ide o DHM oceňuje sa vždy vo výške vlastných nákladov</a:t>
            </a:r>
          </a:p>
          <a:p>
            <a:r>
              <a:rPr lang="sk-SK" dirty="0" smtClean="0"/>
              <a:t>Ak ide o DNM oceňuje sa 2 cenami:</a:t>
            </a:r>
          </a:p>
          <a:p>
            <a:pPr marL="514350" indent="-514350">
              <a:buAutoNum type="alphaLcParenR"/>
            </a:pPr>
            <a:r>
              <a:rPr lang="sk-SK" dirty="0"/>
              <a:t>a</a:t>
            </a:r>
            <a:r>
              <a:rPr lang="sk-SK" dirty="0" smtClean="0"/>
              <a:t>k sú VN nižšie ako RC oceňuje sa vlastnými nákladmi</a:t>
            </a:r>
          </a:p>
          <a:p>
            <a:pPr marL="514350" indent="-514350">
              <a:buAutoNum type="alphaLcParenR"/>
            </a:pPr>
            <a:r>
              <a:rPr lang="sk-SK" dirty="0" smtClean="0"/>
              <a:t>ak sú VN vyššie ako RC ocení sa reálnou cenou</a:t>
            </a:r>
            <a:endParaRPr lang="sk-SK" dirty="0"/>
          </a:p>
        </p:txBody>
      </p:sp>
    </p:spTree>
    <p:extLst>
      <p:ext uri="{BB962C8B-B14F-4D97-AF65-F5344CB8AC3E}">
        <p14:creationId xmlns:p14="http://schemas.microsoft.com/office/powerpoint/2010/main" val="2645426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Reálna cena</a:t>
            </a:r>
            <a:endParaRPr lang="sk-SK" dirty="0">
              <a:solidFill>
                <a:schemeClr val="accent1">
                  <a:satMod val="150000"/>
                </a:schemeClr>
              </a:solidFill>
            </a:endParaRPr>
          </a:p>
        </p:txBody>
      </p:sp>
      <p:sp>
        <p:nvSpPr>
          <p:cNvPr id="37891" name="Zástupný symbol obsahu 2"/>
          <p:cNvSpPr>
            <a:spLocks noGrp="1"/>
          </p:cNvSpPr>
          <p:nvPr>
            <p:ph idx="1"/>
          </p:nvPr>
        </p:nvSpPr>
        <p:spPr/>
        <p:txBody>
          <a:bodyPr/>
          <a:lstStyle/>
          <a:p>
            <a:pPr algn="just" eaLnBrk="1" hangingPunct="1"/>
            <a:r>
              <a:rPr lang="sk-SK" altLang="sk-SK" smtClean="0"/>
              <a:t>Cena, za ktorú by sa majetok obstaral v čase, keď prichádza do podniku</a:t>
            </a:r>
          </a:p>
          <a:p>
            <a:pPr algn="just" eaLnBrk="1" hangingPunct="1"/>
            <a:r>
              <a:rPr lang="sk-SK" altLang="sk-SK" smtClean="0"/>
              <a:t>Používa sa pri obstaraní majetku darovaním, pri preradení majetku z osobného vlastníctva do podnikania, ak sme majetok zabudli zaevidovať v čase jeho nákupu</a:t>
            </a:r>
          </a:p>
          <a:p>
            <a:pPr eaLnBrk="1" hangingPunct="1">
              <a:buFont typeface="Wingdings 2" panose="05020102010507070707" pitchFamily="18" charset="2"/>
              <a:buNone/>
            </a:pPr>
            <a:endParaRPr lang="sk-SK" altLang="sk-SK" smtClean="0"/>
          </a:p>
        </p:txBody>
      </p:sp>
    </p:spTree>
    <p:extLst>
      <p:ext uri="{BB962C8B-B14F-4D97-AF65-F5344CB8AC3E}">
        <p14:creationId xmlns:p14="http://schemas.microsoft.com/office/powerpoint/2010/main" val="46065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Menovitá hodnota</a:t>
            </a:r>
            <a:endParaRPr lang="sk-SK" dirty="0">
              <a:solidFill>
                <a:schemeClr val="accent1">
                  <a:satMod val="150000"/>
                </a:schemeClr>
              </a:solidFill>
            </a:endParaRPr>
          </a:p>
        </p:txBody>
      </p:sp>
      <p:sp>
        <p:nvSpPr>
          <p:cNvPr id="39939" name="Zástupný symbol obsahu 2"/>
          <p:cNvSpPr>
            <a:spLocks noGrp="1"/>
          </p:cNvSpPr>
          <p:nvPr>
            <p:ph idx="1"/>
          </p:nvPr>
        </p:nvSpPr>
        <p:spPr/>
        <p:txBody>
          <a:bodyPr/>
          <a:lstStyle/>
          <a:p>
            <a:pPr eaLnBrk="1" hangingPunct="1"/>
            <a:r>
              <a:rPr lang="sk-SK" altLang="sk-SK" smtClean="0"/>
              <a:t>Používa na ocenenie hodnoty dlhodobých pohľadávok</a:t>
            </a:r>
          </a:p>
          <a:p>
            <a:pPr eaLnBrk="1" hangingPunct="1"/>
            <a:endParaRPr lang="sk-SK" altLang="sk-SK" smtClean="0"/>
          </a:p>
          <a:p>
            <a:pPr eaLnBrk="1" hangingPunct="1">
              <a:buFont typeface="Wingdings 2" panose="05020102010507070707" pitchFamily="18" charset="2"/>
              <a:buNone/>
            </a:pPr>
            <a:r>
              <a:rPr lang="sk-SK" altLang="sk-SK" b="1" smtClean="0"/>
              <a:t>Úloha: </a:t>
            </a:r>
          </a:p>
          <a:p>
            <a:pPr eaLnBrk="1" hangingPunct="1">
              <a:buFont typeface="Wingdings 2" panose="05020102010507070707" pitchFamily="18" charset="2"/>
              <a:buNone/>
            </a:pPr>
            <a:r>
              <a:rPr lang="sk-SK" altLang="sk-SK" smtClean="0"/>
              <a:t>	Uvádzajte, kde sa už stretli s pojmom menovitá hodnota</a:t>
            </a:r>
          </a:p>
        </p:txBody>
      </p:sp>
    </p:spTree>
    <p:extLst>
      <p:ext uri="{BB962C8B-B14F-4D97-AF65-F5344CB8AC3E}">
        <p14:creationId xmlns:p14="http://schemas.microsoft.com/office/powerpoint/2010/main" val="2106279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1"/>
            <p:extLst>
              <p:ext uri="{D42A27DB-BD31-4B8C-83A1-F6EECF244321}">
                <p14:modId xmlns:p14="http://schemas.microsoft.com/office/powerpoint/2010/main" val="964058685"/>
              </p:ext>
            </p:extLst>
          </p:nvPr>
        </p:nvGraphicFramePr>
        <p:xfrm>
          <a:off x="374073" y="0"/>
          <a:ext cx="11374581" cy="6747159"/>
        </p:xfrm>
        <a:graphic>
          <a:graphicData uri="http://schemas.openxmlformats.org/drawingml/2006/table">
            <a:tbl>
              <a:tblPr firstRow="1" bandRow="1">
                <a:tableStyleId>{00A15C55-8517-42AA-B614-E9B94910E393}</a:tableStyleId>
              </a:tblPr>
              <a:tblGrid>
                <a:gridCol w="1446175"/>
                <a:gridCol w="6136879"/>
                <a:gridCol w="3791527"/>
              </a:tblGrid>
              <a:tr h="392777">
                <a:tc>
                  <a:txBody>
                    <a:bodyPr/>
                    <a:lstStyle/>
                    <a:p>
                      <a:pPr algn="ctr"/>
                      <a:r>
                        <a:rPr lang="sk-SK" b="1" dirty="0" smtClean="0"/>
                        <a:t>Druh DM</a:t>
                      </a:r>
                      <a:endParaRPr lang="sk-SK" b="1" dirty="0"/>
                    </a:p>
                  </a:txBody>
                  <a:tcPr/>
                </a:tc>
                <a:tc>
                  <a:txBody>
                    <a:bodyPr/>
                    <a:lstStyle/>
                    <a:p>
                      <a:pPr algn="ctr"/>
                      <a:r>
                        <a:rPr lang="sk-SK" b="1" dirty="0" smtClean="0"/>
                        <a:t>Forma obstarania</a:t>
                      </a:r>
                      <a:endParaRPr lang="sk-SK" b="1" dirty="0"/>
                    </a:p>
                  </a:txBody>
                  <a:tcPr/>
                </a:tc>
                <a:tc>
                  <a:txBody>
                    <a:bodyPr/>
                    <a:lstStyle/>
                    <a:p>
                      <a:pPr algn="ctr"/>
                      <a:r>
                        <a:rPr lang="sk-SK" b="1" dirty="0" smtClean="0"/>
                        <a:t>Druh vstupnej ceny</a:t>
                      </a:r>
                      <a:endParaRPr lang="sk-SK" b="1" dirty="0"/>
                    </a:p>
                  </a:txBody>
                  <a:tcPr/>
                </a:tc>
              </a:tr>
              <a:tr h="392777">
                <a:tc>
                  <a:txBody>
                    <a:bodyPr/>
                    <a:lstStyle/>
                    <a:p>
                      <a:pPr algn="ctr"/>
                      <a:r>
                        <a:rPr lang="sk-SK" dirty="0" smtClean="0"/>
                        <a:t>DHM</a:t>
                      </a:r>
                      <a:endParaRPr lang="sk-SK" dirty="0"/>
                    </a:p>
                  </a:txBody>
                  <a:tcPr/>
                </a:tc>
                <a:tc>
                  <a:txBody>
                    <a:bodyPr/>
                    <a:lstStyle/>
                    <a:p>
                      <a:pPr algn="ctr"/>
                      <a:r>
                        <a:rPr lang="sk-SK" dirty="0" smtClean="0"/>
                        <a:t>Kúpou</a:t>
                      </a:r>
                      <a:endParaRPr lang="sk-SK" dirty="0"/>
                    </a:p>
                  </a:txBody>
                  <a:tcPr/>
                </a:tc>
                <a:tc>
                  <a:txBody>
                    <a:bodyPr/>
                    <a:lstStyle/>
                    <a:p>
                      <a:pPr algn="ctr"/>
                      <a:r>
                        <a:rPr lang="sk-SK" dirty="0" smtClean="0"/>
                        <a:t>OC</a:t>
                      </a:r>
                      <a:endParaRPr lang="sk-SK" dirty="0"/>
                    </a:p>
                  </a:txBody>
                  <a:tcPr/>
                </a:tc>
              </a:tr>
              <a:tr h="392777">
                <a:tc>
                  <a:txBody>
                    <a:bodyPr/>
                    <a:lstStyle/>
                    <a:p>
                      <a:pPr algn="ctr"/>
                      <a:endParaRPr lang="sk-SK" dirty="0"/>
                    </a:p>
                  </a:txBody>
                  <a:tcPr/>
                </a:tc>
                <a:tc>
                  <a:txBody>
                    <a:bodyPr/>
                    <a:lstStyle/>
                    <a:p>
                      <a:pPr algn="ctr"/>
                      <a:r>
                        <a:rPr lang="sk-SK" dirty="0" smtClean="0"/>
                        <a:t>Darovaním</a:t>
                      </a:r>
                      <a:endParaRPr lang="sk-SK" dirty="0"/>
                    </a:p>
                  </a:txBody>
                  <a:tcPr/>
                </a:tc>
                <a:tc>
                  <a:txBody>
                    <a:bodyPr/>
                    <a:lstStyle/>
                    <a:p>
                      <a:pPr algn="ctr"/>
                      <a:r>
                        <a:rPr lang="sk-SK" dirty="0" smtClean="0"/>
                        <a:t>RC</a:t>
                      </a:r>
                      <a:endParaRPr lang="sk-SK" dirty="0"/>
                    </a:p>
                  </a:txBody>
                  <a:tcPr/>
                </a:tc>
              </a:tr>
              <a:tr h="392777">
                <a:tc>
                  <a:txBody>
                    <a:bodyPr/>
                    <a:lstStyle/>
                    <a:p>
                      <a:pPr algn="ctr"/>
                      <a:endParaRPr lang="sk-SK" dirty="0"/>
                    </a:p>
                  </a:txBody>
                  <a:tcPr/>
                </a:tc>
                <a:tc>
                  <a:txBody>
                    <a:bodyPr/>
                    <a:lstStyle/>
                    <a:p>
                      <a:pPr algn="ctr"/>
                      <a:r>
                        <a:rPr lang="sk-SK" dirty="0" smtClean="0"/>
                        <a:t>Vlastnou činnosťou</a:t>
                      </a:r>
                      <a:endParaRPr lang="sk-SK" dirty="0"/>
                    </a:p>
                  </a:txBody>
                  <a:tcPr/>
                </a:tc>
                <a:tc>
                  <a:txBody>
                    <a:bodyPr/>
                    <a:lstStyle/>
                    <a:p>
                      <a:pPr algn="ctr"/>
                      <a:r>
                        <a:rPr lang="sk-SK" dirty="0" smtClean="0"/>
                        <a:t>VN</a:t>
                      </a:r>
                      <a:endParaRPr lang="sk-SK" dirty="0"/>
                    </a:p>
                  </a:txBody>
                  <a:tcPr/>
                </a:tc>
              </a:tr>
              <a:tr h="392777">
                <a:tc>
                  <a:txBody>
                    <a:bodyPr/>
                    <a:lstStyle/>
                    <a:p>
                      <a:pPr algn="ctr"/>
                      <a:endParaRPr lang="sk-SK" dirty="0"/>
                    </a:p>
                  </a:txBody>
                  <a:tcPr/>
                </a:tc>
                <a:tc>
                  <a:txBody>
                    <a:bodyPr/>
                    <a:lstStyle/>
                    <a:p>
                      <a:pPr algn="ctr"/>
                      <a:r>
                        <a:rPr lang="sk-SK" dirty="0" smtClean="0"/>
                        <a:t>Na základe zmluvy o kúpe prenajatej veci</a:t>
                      </a:r>
                      <a:endParaRPr lang="sk-SK" dirty="0"/>
                    </a:p>
                  </a:txBody>
                  <a:tcPr/>
                </a:tc>
                <a:tc>
                  <a:txBody>
                    <a:bodyPr/>
                    <a:lstStyle/>
                    <a:p>
                      <a:pPr algn="ctr"/>
                      <a:r>
                        <a:rPr lang="sk-SK" dirty="0" smtClean="0"/>
                        <a:t>RC</a:t>
                      </a:r>
                      <a:endParaRPr lang="sk-SK" dirty="0"/>
                    </a:p>
                  </a:txBody>
                  <a:tcPr/>
                </a:tc>
              </a:tr>
              <a:tr h="392777">
                <a:tc>
                  <a:txBody>
                    <a:bodyPr/>
                    <a:lstStyle/>
                    <a:p>
                      <a:pPr algn="ctr"/>
                      <a:endParaRPr lang="sk-SK" dirty="0"/>
                    </a:p>
                  </a:txBody>
                  <a:tcPr/>
                </a:tc>
                <a:tc>
                  <a:txBody>
                    <a:bodyPr/>
                    <a:lstStyle/>
                    <a:p>
                      <a:pPr algn="ctr"/>
                      <a:r>
                        <a:rPr lang="sk-SK" dirty="0" smtClean="0"/>
                        <a:t>Preradením</a:t>
                      </a:r>
                      <a:r>
                        <a:rPr lang="sk-SK" baseline="0" dirty="0" smtClean="0"/>
                        <a:t> z osobného vlastníctvo do podnikania</a:t>
                      </a:r>
                    </a:p>
                  </a:txBody>
                  <a:tcPr/>
                </a:tc>
                <a:tc>
                  <a:txBody>
                    <a:bodyPr/>
                    <a:lstStyle/>
                    <a:p>
                      <a:pPr algn="ctr"/>
                      <a:r>
                        <a:rPr lang="sk-SK" dirty="0" smtClean="0"/>
                        <a:t>RC</a:t>
                      </a:r>
                      <a:endParaRPr lang="sk-SK" dirty="0"/>
                    </a:p>
                  </a:txBody>
                  <a:tcPr/>
                </a:tc>
              </a:tr>
              <a:tr h="677945">
                <a:tc>
                  <a:txBody>
                    <a:bodyPr/>
                    <a:lstStyle/>
                    <a:p>
                      <a:pPr algn="ctr"/>
                      <a:endParaRPr lang="sk-SK" dirty="0"/>
                    </a:p>
                  </a:txBody>
                  <a:tcPr/>
                </a:tc>
                <a:tc>
                  <a:txBody>
                    <a:bodyPr/>
                    <a:lstStyle/>
                    <a:p>
                      <a:pPr algn="ctr"/>
                      <a:r>
                        <a:rPr lang="sk-SK" dirty="0" smtClean="0"/>
                        <a:t>Novozistený pri inventarizácii</a:t>
                      </a:r>
                      <a:r>
                        <a:rPr lang="sk-SK" baseline="0" dirty="0" smtClean="0"/>
                        <a:t> a doteraz nezachytený v účtovníctve</a:t>
                      </a:r>
                      <a:endParaRPr lang="sk-SK" dirty="0"/>
                    </a:p>
                  </a:txBody>
                  <a:tcPr/>
                </a:tc>
                <a:tc>
                  <a:txBody>
                    <a:bodyPr/>
                    <a:lstStyle/>
                    <a:p>
                      <a:pPr algn="ctr"/>
                      <a:r>
                        <a:rPr lang="sk-SK" dirty="0" smtClean="0"/>
                        <a:t>RC</a:t>
                      </a:r>
                      <a:endParaRPr lang="sk-SK" dirty="0"/>
                    </a:p>
                  </a:txBody>
                  <a:tcPr/>
                </a:tc>
              </a:tr>
              <a:tr h="392777">
                <a:tc>
                  <a:txBody>
                    <a:bodyPr/>
                    <a:lstStyle/>
                    <a:p>
                      <a:pPr algn="ctr"/>
                      <a:r>
                        <a:rPr lang="sk-SK" dirty="0" smtClean="0"/>
                        <a:t>DNM</a:t>
                      </a:r>
                      <a:endParaRPr lang="sk-SK" dirty="0"/>
                    </a:p>
                  </a:txBody>
                  <a:tcPr/>
                </a:tc>
                <a:tc>
                  <a:txBody>
                    <a:bodyPr/>
                    <a:lstStyle/>
                    <a:p>
                      <a:pPr algn="ctr"/>
                      <a:r>
                        <a:rPr lang="sk-SK" dirty="0" smtClean="0"/>
                        <a:t>Kúpou</a:t>
                      </a:r>
                      <a:endParaRPr lang="sk-SK" dirty="0"/>
                    </a:p>
                  </a:txBody>
                  <a:tcPr/>
                </a:tc>
                <a:tc>
                  <a:txBody>
                    <a:bodyPr/>
                    <a:lstStyle/>
                    <a:p>
                      <a:pPr algn="ctr"/>
                      <a:r>
                        <a:rPr lang="sk-SK" dirty="0" smtClean="0"/>
                        <a:t>OC</a:t>
                      </a:r>
                      <a:endParaRPr lang="sk-SK" dirty="0"/>
                    </a:p>
                  </a:txBody>
                  <a:tcPr/>
                </a:tc>
              </a:tr>
              <a:tr h="392777">
                <a:tc>
                  <a:txBody>
                    <a:bodyPr/>
                    <a:lstStyle/>
                    <a:p>
                      <a:pPr algn="ctr"/>
                      <a:endParaRPr lang="sk-SK" dirty="0"/>
                    </a:p>
                  </a:txBody>
                  <a:tcPr/>
                </a:tc>
                <a:tc>
                  <a:txBody>
                    <a:bodyPr/>
                    <a:lstStyle/>
                    <a:p>
                      <a:pPr algn="ctr"/>
                      <a:r>
                        <a:rPr lang="sk-SK" dirty="0" smtClean="0"/>
                        <a:t>Darovaním</a:t>
                      </a:r>
                      <a:endParaRPr lang="sk-SK" dirty="0"/>
                    </a:p>
                  </a:txBody>
                  <a:tcPr/>
                </a:tc>
                <a:tc>
                  <a:txBody>
                    <a:bodyPr/>
                    <a:lstStyle/>
                    <a:p>
                      <a:pPr algn="ctr"/>
                      <a:r>
                        <a:rPr lang="sk-SK" dirty="0" smtClean="0"/>
                        <a:t>RC</a:t>
                      </a:r>
                      <a:endParaRPr lang="sk-SK" dirty="0"/>
                    </a:p>
                  </a:txBody>
                  <a:tcPr/>
                </a:tc>
              </a:tr>
              <a:tr h="392777">
                <a:tc>
                  <a:txBody>
                    <a:bodyPr/>
                    <a:lstStyle/>
                    <a:p>
                      <a:pPr algn="ctr"/>
                      <a:endParaRPr lang="sk-SK" dirty="0"/>
                    </a:p>
                  </a:txBody>
                  <a:tcPr/>
                </a:tc>
                <a:tc>
                  <a:txBody>
                    <a:bodyPr/>
                    <a:lstStyle/>
                    <a:p>
                      <a:pPr algn="ctr"/>
                      <a:r>
                        <a:rPr lang="sk-SK" dirty="0" smtClean="0"/>
                        <a:t>Vytvorením vlastnou činnosťou, ak RC &lt; VN</a:t>
                      </a:r>
                      <a:endParaRPr lang="sk-SK" dirty="0"/>
                    </a:p>
                  </a:txBody>
                  <a:tcPr/>
                </a:tc>
                <a:tc>
                  <a:txBody>
                    <a:bodyPr/>
                    <a:lstStyle/>
                    <a:p>
                      <a:pPr algn="ctr"/>
                      <a:r>
                        <a:rPr lang="sk-SK" dirty="0" smtClean="0"/>
                        <a:t>RC</a:t>
                      </a:r>
                      <a:endParaRPr lang="sk-SK" dirty="0"/>
                    </a:p>
                  </a:txBody>
                  <a:tcPr/>
                </a:tc>
              </a:tr>
              <a:tr h="392777">
                <a:tc>
                  <a:txBody>
                    <a:bodyPr/>
                    <a:lstStyle/>
                    <a:p>
                      <a:pPr algn="ct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Vytvorením vlastnou činnosťou, ak RC &gt; VN</a:t>
                      </a:r>
                    </a:p>
                  </a:txBody>
                  <a:tcPr/>
                </a:tc>
                <a:tc>
                  <a:txBody>
                    <a:bodyPr/>
                    <a:lstStyle/>
                    <a:p>
                      <a:pPr algn="ctr"/>
                      <a:r>
                        <a:rPr lang="sk-SK" dirty="0" smtClean="0"/>
                        <a:t>VN</a:t>
                      </a:r>
                      <a:endParaRPr lang="sk-SK" dirty="0"/>
                    </a:p>
                  </a:txBody>
                  <a:tcPr/>
                </a:tc>
              </a:tr>
              <a:tr h="392777">
                <a:tc>
                  <a:txBody>
                    <a:bodyPr/>
                    <a:lstStyle/>
                    <a:p>
                      <a:pPr algn="ctr"/>
                      <a:endParaRPr lang="sk-SK" dirty="0"/>
                    </a:p>
                  </a:txBody>
                  <a:tcPr/>
                </a:tc>
                <a:tc>
                  <a:txBody>
                    <a:bodyPr/>
                    <a:lstStyle/>
                    <a:p>
                      <a:pPr algn="ctr"/>
                      <a:r>
                        <a:rPr lang="sk-SK" dirty="0" smtClean="0"/>
                        <a:t>Na základe</a:t>
                      </a:r>
                      <a:r>
                        <a:rPr lang="sk-SK" baseline="0" dirty="0" smtClean="0"/>
                        <a:t> finančného leasingu</a:t>
                      </a:r>
                      <a:endParaRPr lang="sk-SK" dirty="0"/>
                    </a:p>
                  </a:txBody>
                  <a:tcPr/>
                </a:tc>
                <a:tc>
                  <a:txBody>
                    <a:bodyPr/>
                    <a:lstStyle/>
                    <a:p>
                      <a:pPr algn="ctr"/>
                      <a:r>
                        <a:rPr lang="sk-SK" dirty="0" smtClean="0"/>
                        <a:t>RC</a:t>
                      </a:r>
                      <a:endParaRPr lang="sk-SK" dirty="0"/>
                    </a:p>
                  </a:txBody>
                  <a:tcPr/>
                </a:tc>
              </a:tr>
              <a:tr h="677945">
                <a:tc>
                  <a:txBody>
                    <a:bodyPr/>
                    <a:lstStyle/>
                    <a:p>
                      <a:pPr algn="ctr"/>
                      <a:endParaRPr lang="sk-SK" dirty="0"/>
                    </a:p>
                  </a:txBody>
                  <a:tcPr/>
                </a:tc>
                <a:tc>
                  <a:txBody>
                    <a:bodyPr/>
                    <a:lstStyle/>
                    <a:p>
                      <a:pPr algn="ctr"/>
                      <a:r>
                        <a:rPr lang="sk-SK" dirty="0" smtClean="0"/>
                        <a:t>Novozistený pri inventarizácií, doteraz</a:t>
                      </a:r>
                      <a:r>
                        <a:rPr lang="sk-SK" baseline="0" dirty="0" smtClean="0"/>
                        <a:t> nezachytený v účtovníctve</a:t>
                      </a:r>
                      <a:endParaRPr lang="sk-SK" dirty="0"/>
                    </a:p>
                  </a:txBody>
                  <a:tcPr/>
                </a:tc>
                <a:tc>
                  <a:txBody>
                    <a:bodyPr/>
                    <a:lstStyle/>
                    <a:p>
                      <a:pPr algn="ctr"/>
                      <a:r>
                        <a:rPr lang="sk-SK" dirty="0" smtClean="0"/>
                        <a:t>RC</a:t>
                      </a:r>
                      <a:endParaRPr lang="sk-SK" dirty="0"/>
                    </a:p>
                  </a:txBody>
                  <a:tcPr/>
                </a:tc>
              </a:tr>
              <a:tr h="392777">
                <a:tc>
                  <a:txBody>
                    <a:bodyPr/>
                    <a:lstStyle/>
                    <a:p>
                      <a:pPr algn="ctr"/>
                      <a:r>
                        <a:rPr lang="sk-SK" dirty="0" smtClean="0"/>
                        <a:t>DFM</a:t>
                      </a:r>
                      <a:endParaRPr lang="sk-SK" dirty="0"/>
                    </a:p>
                  </a:txBody>
                  <a:tcPr/>
                </a:tc>
                <a:tc>
                  <a:txBody>
                    <a:bodyPr/>
                    <a:lstStyle/>
                    <a:p>
                      <a:pPr algn="ctr"/>
                      <a:r>
                        <a:rPr lang="sk-SK" dirty="0" smtClean="0"/>
                        <a:t>Kúpou</a:t>
                      </a:r>
                      <a:endParaRPr lang="sk-SK" dirty="0"/>
                    </a:p>
                  </a:txBody>
                  <a:tcPr/>
                </a:tc>
                <a:tc>
                  <a:txBody>
                    <a:bodyPr/>
                    <a:lstStyle/>
                    <a:p>
                      <a:pPr algn="ctr"/>
                      <a:r>
                        <a:rPr lang="sk-SK" dirty="0" smtClean="0"/>
                        <a:t>OC</a:t>
                      </a:r>
                      <a:endParaRPr lang="sk-SK" dirty="0"/>
                    </a:p>
                  </a:txBody>
                  <a:tcPr/>
                </a:tc>
              </a:tr>
              <a:tr h="677945">
                <a:tc>
                  <a:txBody>
                    <a:bodyPr/>
                    <a:lstStyle/>
                    <a:p>
                      <a:pPr algn="ctr"/>
                      <a:r>
                        <a:rPr lang="sk-SK" dirty="0" smtClean="0"/>
                        <a:t>DP</a:t>
                      </a:r>
                      <a:endParaRPr lang="sk-SK" dirty="0"/>
                    </a:p>
                  </a:txBody>
                  <a:tcPr/>
                </a:tc>
                <a:tc>
                  <a:txBody>
                    <a:bodyPr/>
                    <a:lstStyle/>
                    <a:p>
                      <a:pPr algn="ctr"/>
                      <a:r>
                        <a:rPr lang="sk-SK" dirty="0" smtClean="0"/>
                        <a:t>Pri vzniku</a:t>
                      </a:r>
                    </a:p>
                    <a:p>
                      <a:pPr algn="ctr"/>
                      <a:r>
                        <a:rPr lang="sk-SK" dirty="0" smtClean="0"/>
                        <a:t>Pri nadobudnutí kúpou</a:t>
                      </a:r>
                      <a:endParaRPr lang="sk-SK" dirty="0"/>
                    </a:p>
                  </a:txBody>
                  <a:tcPr/>
                </a:tc>
                <a:tc>
                  <a:txBody>
                    <a:bodyPr/>
                    <a:lstStyle/>
                    <a:p>
                      <a:pPr algn="ctr"/>
                      <a:r>
                        <a:rPr lang="sk-SK" dirty="0" smtClean="0"/>
                        <a:t>MH</a:t>
                      </a:r>
                    </a:p>
                    <a:p>
                      <a:pPr algn="ctr"/>
                      <a:r>
                        <a:rPr lang="sk-SK" dirty="0" smtClean="0"/>
                        <a:t>OC</a:t>
                      </a:r>
                      <a:endParaRPr lang="sk-SK" dirty="0"/>
                    </a:p>
                  </a:txBody>
                  <a:tcPr/>
                </a:tc>
              </a:tr>
            </a:tbl>
          </a:graphicData>
        </a:graphic>
      </p:graphicFrame>
    </p:spTree>
    <p:extLst>
      <p:ext uri="{BB962C8B-B14F-4D97-AF65-F5344CB8AC3E}">
        <p14:creationId xmlns:p14="http://schemas.microsoft.com/office/powerpoint/2010/main" val="3218216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Rozhodnite, akou cenou by ste ocenili tieto druhy majetku:</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smtClean="0"/>
              <a:t>Stavebná firma postavila 2 nové garáže pre svoje autá. Náklady na jednu garáž boli 4000 eur. Za rovnakú garáž pre cudzích odberateľov si účtuje trhovú cenu 7000 eur.</a:t>
            </a:r>
          </a:p>
          <a:p>
            <a:r>
              <a:rPr lang="sk-SK" dirty="0" smtClean="0"/>
              <a:t>Majiteľ stavebnej firmy sa rozhodol preradiť do podnikania vlastné auto.</a:t>
            </a:r>
          </a:p>
          <a:p>
            <a:r>
              <a:rPr lang="sk-SK" dirty="0" smtClean="0"/>
              <a:t>Stavebná firma kúpila od dodávateľa merací prístroj.</a:t>
            </a:r>
          </a:p>
          <a:p>
            <a:r>
              <a:rPr lang="sk-SK" dirty="0" smtClean="0"/>
              <a:t>Stavebná firma dostala do daru stroj na zemné práce.</a:t>
            </a:r>
          </a:p>
          <a:p>
            <a:r>
              <a:rPr lang="sk-SK" dirty="0" smtClean="0"/>
              <a:t>Stavebná firma zistila pri inventarizácií, že nemá v majetku zaevidovaný stroj na geodetické práce. </a:t>
            </a:r>
          </a:p>
          <a:p>
            <a:r>
              <a:rPr lang="sk-SK" dirty="0" smtClean="0"/>
              <a:t>Stavebná firma vytvorila nový softvér na oceňovanie stavebných prác. Náklady na vývoj boli 3200 eur. Na trhu sa podobný softvér predáva za 2650 eur.</a:t>
            </a:r>
          </a:p>
          <a:p>
            <a:endParaRPr lang="sk-SK" dirty="0"/>
          </a:p>
        </p:txBody>
      </p:sp>
    </p:spTree>
    <p:extLst>
      <p:ext uri="{BB962C8B-B14F-4D97-AF65-F5344CB8AC3E}">
        <p14:creationId xmlns:p14="http://schemas.microsoft.com/office/powerpoint/2010/main" val="2926571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Rozhodnite, akou cenou by ste ocenili tieto druhy majetku:</a:t>
            </a:r>
          </a:p>
        </p:txBody>
      </p:sp>
      <p:sp>
        <p:nvSpPr>
          <p:cNvPr id="3" name="Zástupný symbol obsahu 2"/>
          <p:cNvSpPr>
            <a:spLocks noGrp="1"/>
          </p:cNvSpPr>
          <p:nvPr>
            <p:ph idx="1"/>
          </p:nvPr>
        </p:nvSpPr>
        <p:spPr/>
        <p:txBody>
          <a:bodyPr/>
          <a:lstStyle/>
          <a:p>
            <a:r>
              <a:rPr lang="sk-SK" dirty="0" smtClean="0"/>
              <a:t>Stavebná firma dodala stavbu odberateľovi. Hodnota pohľadávky je 250 000 eur.</a:t>
            </a:r>
          </a:p>
          <a:p>
            <a:r>
              <a:rPr lang="sk-SK" dirty="0" smtClean="0"/>
              <a:t>Stavebná firma si obstarala auto formou finančného lízingu.</a:t>
            </a:r>
          </a:p>
          <a:p>
            <a:r>
              <a:rPr lang="sk-SK" dirty="0" smtClean="0"/>
              <a:t>Stavebná firma urobila rekonštrukciu vlastnej budovy a vystavila vnútropodnikovú faktúru vo výške 3200 eur.</a:t>
            </a:r>
          </a:p>
          <a:p>
            <a:r>
              <a:rPr lang="sk-SK" dirty="0" smtClean="0"/>
              <a:t>Podiel na základnom imaní spoločníka v stavebnej firme je 7000 eur.</a:t>
            </a:r>
            <a:endParaRPr lang="sk-SK" dirty="0"/>
          </a:p>
        </p:txBody>
      </p:sp>
    </p:spTree>
    <p:extLst>
      <p:ext uri="{BB962C8B-B14F-4D97-AF65-F5344CB8AC3E}">
        <p14:creationId xmlns:p14="http://schemas.microsoft.com/office/powerpoint/2010/main" val="1432930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Určite, aká je obstarávacia cena nového výrobného zariadenia</a:t>
            </a:r>
            <a:endParaRPr lang="sk-SK" dirty="0">
              <a:solidFill>
                <a:schemeClr val="accent1">
                  <a:satMod val="150000"/>
                </a:schemeClr>
              </a:solidFill>
            </a:endParaRPr>
          </a:p>
        </p:txBody>
      </p:sp>
      <p:sp>
        <p:nvSpPr>
          <p:cNvPr id="36867" name="Zástupný symbol obsahu 2"/>
          <p:cNvSpPr>
            <a:spLocks noGrp="1"/>
          </p:cNvSpPr>
          <p:nvPr>
            <p:ph idx="1"/>
          </p:nvPr>
        </p:nvSpPr>
        <p:spPr/>
        <p:txBody>
          <a:bodyPr>
            <a:normAutofit lnSpcReduction="10000"/>
          </a:bodyPr>
          <a:lstStyle/>
          <a:p>
            <a:pPr algn="just" eaLnBrk="1" hangingPunct="1"/>
            <a:r>
              <a:rPr lang="sk-SK" altLang="sk-SK" dirty="0" smtClean="0"/>
              <a:t>Podnik kúpil od dodávateľa nové výrobné zariadenie. Jeho nákupná cena bola 6000 eur. Za prepravu zariadenia zaplatil podnik 200 eur, montáž ho vyšla 450 eur. </a:t>
            </a:r>
          </a:p>
          <a:p>
            <a:pPr algn="just" eaLnBrk="1" hangingPunct="1"/>
            <a:r>
              <a:rPr lang="sk-SK" altLang="sk-SK" dirty="0" smtClean="0"/>
              <a:t>Podnik (platiteľ DPH) kúpil stroj, ktorého fakturovaná cena bola s DPH 6000 eur (z toho DPH bola 1140 eur). Za prepravu zaplatil 200 eur (z toho DPH bola 38 eur), za jeho montáž 300 eur (z toho DPH bola 57 eur). </a:t>
            </a:r>
            <a:endParaRPr lang="sk-SK" altLang="sk-SK" dirty="0"/>
          </a:p>
          <a:p>
            <a:pPr marL="0" indent="0" algn="just" eaLnBrk="1" hangingPunct="1">
              <a:buNone/>
            </a:pPr>
            <a:endParaRPr lang="sk-SK" altLang="sk-SK" dirty="0" smtClean="0"/>
          </a:p>
          <a:p>
            <a:pPr marL="0" indent="0" algn="just" eaLnBrk="1" hangingPunct="1">
              <a:buNone/>
            </a:pPr>
            <a:r>
              <a:rPr lang="sk-SK" altLang="sk-SK" dirty="0" smtClean="0"/>
              <a:t>Pozor: </a:t>
            </a:r>
          </a:p>
          <a:p>
            <a:pPr marL="0" indent="0" algn="ctr" eaLnBrk="1" hangingPunct="1">
              <a:buNone/>
            </a:pPr>
            <a:r>
              <a:rPr lang="sk-SK" altLang="sk-SK" sz="3200" b="1" dirty="0" smtClean="0"/>
              <a:t>DPH nie je u platiteľa DPH súčasťou OC!</a:t>
            </a:r>
          </a:p>
        </p:txBody>
      </p:sp>
    </p:spTree>
    <p:extLst>
      <p:ext uri="{BB962C8B-B14F-4D97-AF65-F5344CB8AC3E}">
        <p14:creationId xmlns:p14="http://schemas.microsoft.com/office/powerpoint/2010/main" val="543543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Určite, akou vstupnou cenou by ste ocenili:</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Nové auto kúpené podnikom </a:t>
            </a:r>
          </a:p>
          <a:p>
            <a:pPr marL="438912" indent="-320040" algn="just">
              <a:spcBef>
                <a:spcPts val="0"/>
              </a:spcBef>
              <a:buFont typeface="Wingdings 2"/>
              <a:buChar char=""/>
              <a:defRPr/>
            </a:pPr>
            <a:r>
              <a:rPr lang="sk-SK" dirty="0" smtClean="0"/>
              <a:t>Nové šatne postavené robotníkmi vo fabrike</a:t>
            </a:r>
          </a:p>
          <a:p>
            <a:pPr marL="438912" indent="-320040" algn="just">
              <a:spcBef>
                <a:spcPts val="0"/>
              </a:spcBef>
              <a:buFont typeface="Wingdings 2"/>
              <a:buChar char=""/>
              <a:defRPr/>
            </a:pPr>
            <a:r>
              <a:rPr lang="sk-SK" dirty="0" smtClean="0"/>
              <a:t>Pri kontrole majetku podniku sa zistilo, že nie je zaevidovaný jeden počítač</a:t>
            </a:r>
          </a:p>
          <a:p>
            <a:pPr marL="438912" indent="-320040" algn="just">
              <a:spcBef>
                <a:spcPts val="0"/>
              </a:spcBef>
              <a:buFont typeface="Wingdings 2"/>
              <a:buChar char=""/>
              <a:defRPr/>
            </a:pPr>
            <a:r>
              <a:rPr lang="sk-SK" dirty="0" smtClean="0"/>
              <a:t>Podnik poskytol službu, za ktorú mu má odberateľ zaplatiť 2 000 eur</a:t>
            </a:r>
          </a:p>
          <a:p>
            <a:pPr marL="438912" indent="-320040" algn="just">
              <a:spcBef>
                <a:spcPts val="0"/>
              </a:spcBef>
              <a:buFont typeface="Wingdings 2"/>
              <a:buChar char=""/>
              <a:defRPr/>
            </a:pPr>
            <a:r>
              <a:rPr lang="sk-SK" dirty="0" smtClean="0"/>
              <a:t>Podnik dostal do daru masážny stroj</a:t>
            </a:r>
          </a:p>
          <a:p>
            <a:pPr marL="438912" indent="-320040" algn="just">
              <a:spcBef>
                <a:spcPts val="0"/>
              </a:spcBef>
              <a:buFont typeface="Wingdings 2"/>
              <a:buChar char=""/>
              <a:defRPr/>
            </a:pPr>
            <a:r>
              <a:rPr lang="sk-SK" dirty="0" smtClean="0"/>
              <a:t>Juro začal podnikať a tak svoje osobné motorové vozidlo previedol z osobného vlastníctva do podnikania</a:t>
            </a:r>
          </a:p>
          <a:p>
            <a:pPr marL="438912" indent="-320040" algn="just">
              <a:spcBef>
                <a:spcPts val="0"/>
              </a:spcBef>
              <a:buFont typeface="Wingdings 2"/>
              <a:buChar char=""/>
              <a:defRPr/>
            </a:pPr>
            <a:r>
              <a:rPr lang="sk-SK" dirty="0" smtClean="0"/>
              <a:t>Podnik kúpil novú budovu</a:t>
            </a:r>
          </a:p>
          <a:p>
            <a:pPr marL="438912" indent="-320040" algn="just">
              <a:spcBef>
                <a:spcPts val="0"/>
              </a:spcBef>
              <a:buFont typeface="Wingdings 2"/>
              <a:buChar char=""/>
              <a:defRPr/>
            </a:pPr>
            <a:r>
              <a:rPr lang="sk-SK" dirty="0" smtClean="0"/>
              <a:t>Podnik časť svojho areálu využil na vybudovanie parkoviska pre svojich zamestnancov</a:t>
            </a:r>
            <a:endParaRPr lang="sk-SK" dirty="0"/>
          </a:p>
        </p:txBody>
      </p:sp>
    </p:spTree>
    <p:extLst>
      <p:ext uri="{BB962C8B-B14F-4D97-AF65-F5344CB8AC3E}">
        <p14:creationId xmlns:p14="http://schemas.microsoft.com/office/powerpoint/2010/main" val="2311195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Členenie dlhodobého majetku podľa charakteru</a:t>
            </a:r>
            <a:endParaRPr lang="sk-SK" dirty="0">
              <a:solidFill>
                <a:schemeClr val="accent1">
                  <a:satMod val="150000"/>
                </a:schemeClr>
              </a:solidFill>
            </a:endParaRPr>
          </a:p>
        </p:txBody>
      </p:sp>
      <p:sp>
        <p:nvSpPr>
          <p:cNvPr id="14339" name="Zástupný symbol obsahu 2"/>
          <p:cNvSpPr>
            <a:spLocks noGrp="1"/>
          </p:cNvSpPr>
          <p:nvPr>
            <p:ph idx="1"/>
          </p:nvPr>
        </p:nvSpPr>
        <p:spPr/>
        <p:txBody>
          <a:bodyPr/>
          <a:lstStyle/>
          <a:p>
            <a:pPr eaLnBrk="1" hangingPunct="1"/>
            <a:r>
              <a:rPr lang="sk-SK" altLang="sk-SK" b="1" smtClean="0"/>
              <a:t>Dlhodobý hmotný majetok</a:t>
            </a:r>
          </a:p>
          <a:p>
            <a:pPr eaLnBrk="1" hangingPunct="1"/>
            <a:r>
              <a:rPr lang="sk-SK" altLang="sk-SK" b="1" smtClean="0"/>
              <a:t>Dlhodobý nehmotný majetok</a:t>
            </a:r>
          </a:p>
          <a:p>
            <a:pPr eaLnBrk="1" hangingPunct="1"/>
            <a:r>
              <a:rPr lang="sk-SK" altLang="sk-SK" b="1" smtClean="0"/>
              <a:t>Dlhodobý finančný majetok</a:t>
            </a:r>
          </a:p>
          <a:p>
            <a:pPr eaLnBrk="1" hangingPunct="1"/>
            <a:r>
              <a:rPr lang="sk-SK" altLang="sk-SK" b="1" smtClean="0"/>
              <a:t>Dlhodobé pohľadávky</a:t>
            </a:r>
          </a:p>
        </p:txBody>
      </p:sp>
      <p:pic>
        <p:nvPicPr>
          <p:cNvPr id="14340" name="Picture 4" descr="http://www.dieselstation.com/up_pics/lexus-lfa-roadster-concept-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4581526"/>
            <a:ext cx="339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sme.sk/vydania/20080110/photo/cd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3927475"/>
            <a:ext cx="2292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http://investicnizlato.com/wp-content/uploads/2010/09/1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7801" y="3357564"/>
            <a:ext cx="2881313"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512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Určite, akou vstupnou cenou by ste ocenili:</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spcBef>
                <a:spcPts val="0"/>
              </a:spcBef>
              <a:buFont typeface="Wingdings 2"/>
              <a:buChar char=""/>
              <a:defRPr/>
            </a:pPr>
            <a:r>
              <a:rPr lang="sk-SK" dirty="0" smtClean="0"/>
              <a:t>Starosta mesta daroval miestnemu družstvu svoje staré auto</a:t>
            </a:r>
          </a:p>
          <a:p>
            <a:pPr marL="438912" indent="-320040">
              <a:spcBef>
                <a:spcPts val="0"/>
              </a:spcBef>
              <a:buFont typeface="Wingdings 2"/>
              <a:buChar char=""/>
              <a:defRPr/>
            </a:pPr>
            <a:r>
              <a:rPr lang="sk-SK" dirty="0" smtClean="0"/>
              <a:t>Podnik kúpil nový softvér za 24 000 eur</a:t>
            </a:r>
          </a:p>
          <a:p>
            <a:pPr marL="438912" indent="-320040">
              <a:spcBef>
                <a:spcPts val="0"/>
              </a:spcBef>
              <a:buFont typeface="Wingdings 2"/>
              <a:buChar char=""/>
              <a:defRPr/>
            </a:pPr>
            <a:r>
              <a:rPr lang="sk-SK" dirty="0" smtClean="0"/>
              <a:t>Podnik alfa, s. r. o. má voči podniku Beta, a. s. pohľadávku s lehotou splatnosti 1,5 roka</a:t>
            </a:r>
          </a:p>
          <a:p>
            <a:pPr marL="438912" indent="-320040">
              <a:spcBef>
                <a:spcPts val="0"/>
              </a:spcBef>
              <a:buFont typeface="Wingdings 2"/>
              <a:buChar char=""/>
              <a:defRPr/>
            </a:pPr>
            <a:r>
              <a:rPr lang="sk-SK" dirty="0" smtClean="0"/>
              <a:t>Pri inventarizácia sa zistilo, že podnik nemá zaevidovaný CNC stroj 2300 aj napriek tomu, že sa tento už 5 mesiacov používa vo výrobe</a:t>
            </a:r>
          </a:p>
          <a:p>
            <a:pPr marL="438912" indent="-320040">
              <a:spcBef>
                <a:spcPts val="0"/>
              </a:spcBef>
              <a:buFont typeface="Wingdings 2"/>
              <a:buChar char=""/>
              <a:defRPr/>
            </a:pPr>
            <a:r>
              <a:rPr lang="sk-SK" dirty="0" smtClean="0"/>
              <a:t>Vývojári zhotovili nový model automobilu </a:t>
            </a:r>
            <a:r>
              <a:rPr lang="sk-SK" dirty="0" err="1" smtClean="0"/>
              <a:t>Volswagen</a:t>
            </a:r>
            <a:r>
              <a:rPr lang="sk-SK" dirty="0" smtClean="0"/>
              <a:t> Golf</a:t>
            </a:r>
          </a:p>
          <a:p>
            <a:pPr marL="438912" indent="-320040">
              <a:spcBef>
                <a:spcPts val="0"/>
              </a:spcBef>
              <a:buFont typeface="Wingdings 2"/>
              <a:buChar char=""/>
              <a:defRPr/>
            </a:pPr>
            <a:r>
              <a:rPr lang="sk-SK" dirty="0" smtClean="0"/>
              <a:t>Podnik kúpil 5 notebookov ACER  </a:t>
            </a:r>
            <a:endParaRPr lang="sk-SK" dirty="0"/>
          </a:p>
        </p:txBody>
      </p:sp>
    </p:spTree>
    <p:extLst>
      <p:ext uri="{BB962C8B-B14F-4D97-AF65-F5344CB8AC3E}">
        <p14:creationId xmlns:p14="http://schemas.microsoft.com/office/powerpoint/2010/main" val="829741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Zvýšená vstupná cena</a:t>
            </a:r>
            <a:endParaRPr lang="sk-SK" dirty="0"/>
          </a:p>
        </p:txBody>
      </p:sp>
      <p:sp>
        <p:nvSpPr>
          <p:cNvPr id="3" name="Zástupný symbol obsahu 2"/>
          <p:cNvSpPr>
            <a:spLocks noGrp="1"/>
          </p:cNvSpPr>
          <p:nvPr>
            <p:ph idx="1"/>
          </p:nvPr>
        </p:nvSpPr>
        <p:spPr/>
        <p:txBody>
          <a:bodyPr/>
          <a:lstStyle/>
          <a:p>
            <a:r>
              <a:rPr lang="sk-SK" dirty="0" smtClean="0"/>
              <a:t>VC zvýšená o technické zhodnotenie</a:t>
            </a:r>
          </a:p>
          <a:p>
            <a:pPr marL="0" indent="0">
              <a:buNone/>
            </a:pPr>
            <a:endParaRPr lang="sk-SK" dirty="0"/>
          </a:p>
          <a:p>
            <a:pPr marL="0" indent="0">
              <a:buNone/>
            </a:pPr>
            <a:r>
              <a:rPr lang="sk-SK" dirty="0" smtClean="0"/>
              <a:t>Technické zhodnotenie = výdavky na rekonštrukciu, modernizáciu a iné formy zhodnotenia majetku (pristavenie ďalšieho poschodia budovy, stavebné úpravy ...). Menia sa pri ňom technické parametre, účel, využiteľnosť majetku. </a:t>
            </a:r>
            <a:endParaRPr lang="sk-SK" dirty="0"/>
          </a:p>
        </p:txBody>
      </p:sp>
    </p:spTree>
    <p:extLst>
      <p:ext uri="{BB962C8B-B14F-4D97-AF65-F5344CB8AC3E}">
        <p14:creationId xmlns:p14="http://schemas.microsoft.com/office/powerpoint/2010/main" val="39632134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t>Úloha: Uveďte rozdiel medzi modernizáciou a inováciou</a:t>
            </a:r>
            <a:endParaRPr lang="sk-SK" dirty="0"/>
          </a:p>
        </p:txBody>
      </p:sp>
      <p:sp>
        <p:nvSpPr>
          <p:cNvPr id="3" name="Zástupný symbol textu 2"/>
          <p:cNvSpPr>
            <a:spLocks noGrp="1"/>
          </p:cNvSpPr>
          <p:nvPr>
            <p:ph type="body" idx="1"/>
          </p:nvPr>
        </p:nvSpPr>
        <p:spPr>
          <a:xfrm>
            <a:off x="1981200" y="1698626"/>
            <a:ext cx="4040188" cy="715963"/>
          </a:xfrm>
          <a:solidFill>
            <a:schemeClr val="accent1">
              <a:lumMod val="40000"/>
              <a:lumOff val="60000"/>
            </a:schemeClr>
          </a:solidFill>
        </p:spPr>
        <p:txBody>
          <a:bodyPr/>
          <a:lstStyle/>
          <a:p>
            <a:pPr algn="ctr">
              <a:defRPr/>
            </a:pPr>
            <a:r>
              <a:rPr lang="sk-SK" dirty="0" smtClean="0"/>
              <a:t>Modernizácia</a:t>
            </a:r>
            <a:endParaRPr lang="sk-SK" dirty="0"/>
          </a:p>
        </p:txBody>
      </p:sp>
      <p:sp>
        <p:nvSpPr>
          <p:cNvPr id="4" name="Zástupný symbol obsahu 3"/>
          <p:cNvSpPr>
            <a:spLocks noGrp="1"/>
          </p:cNvSpPr>
          <p:nvPr>
            <p:ph sz="half" idx="2"/>
          </p:nvPr>
        </p:nvSpPr>
        <p:spPr>
          <a:xfrm>
            <a:off x="1981200" y="2449514"/>
            <a:ext cx="4040188" cy="2492375"/>
          </a:xfrm>
          <a:solidFill>
            <a:srgbClr val="FFC000"/>
          </a:solidFill>
        </p:spPr>
        <p:txBody>
          <a:bodyPr>
            <a:normAutofit fontScale="92500" lnSpcReduction="20000"/>
          </a:bodyPr>
          <a:lstStyle/>
          <a:p>
            <a:pPr algn="ctr"/>
            <a:r>
              <a:rPr lang="sk-SK" altLang="sk-SK" dirty="0" smtClean="0"/>
              <a:t>Nemení sa účel použitia majetku, rozširuje sa vybavenosť, úroveň služieb</a:t>
            </a:r>
          </a:p>
          <a:p>
            <a:pPr algn="ctr"/>
            <a:endParaRPr lang="sk-SK" altLang="sk-SK" dirty="0" smtClean="0"/>
          </a:p>
          <a:p>
            <a:pPr algn="ctr">
              <a:buFont typeface="Wingdings 2" panose="05020102010507070707" pitchFamily="18" charset="2"/>
              <a:buNone/>
            </a:pPr>
            <a:r>
              <a:rPr lang="sk-SK" altLang="sk-SK" dirty="0" smtClean="0"/>
              <a:t>Uvádzajte príklady:</a:t>
            </a:r>
          </a:p>
          <a:p>
            <a:pPr algn="ctr">
              <a:buFont typeface="Wingdings 2" panose="05020102010507070707" pitchFamily="18" charset="2"/>
              <a:buNone/>
            </a:pPr>
            <a:r>
              <a:rPr lang="sk-SK" altLang="sk-SK" dirty="0" smtClean="0"/>
              <a:t>Výmena starých okien za nové</a:t>
            </a:r>
          </a:p>
          <a:p>
            <a:pPr>
              <a:buFont typeface="Wingdings 2" panose="05020102010507070707" pitchFamily="18" charset="2"/>
              <a:buNone/>
            </a:pPr>
            <a:endParaRPr lang="sk-SK" altLang="sk-SK" dirty="0" smtClean="0"/>
          </a:p>
        </p:txBody>
      </p:sp>
      <p:sp>
        <p:nvSpPr>
          <p:cNvPr id="5" name="Zástupný symbol textu 4"/>
          <p:cNvSpPr>
            <a:spLocks noGrp="1"/>
          </p:cNvSpPr>
          <p:nvPr>
            <p:ph type="body" sz="quarter" idx="3"/>
          </p:nvPr>
        </p:nvSpPr>
        <p:spPr>
          <a:xfrm>
            <a:off x="6169026" y="1698626"/>
            <a:ext cx="4041775" cy="715963"/>
          </a:xfrm>
          <a:solidFill>
            <a:schemeClr val="accent1">
              <a:lumMod val="40000"/>
              <a:lumOff val="60000"/>
            </a:schemeClr>
          </a:solidFill>
        </p:spPr>
        <p:txBody>
          <a:bodyPr/>
          <a:lstStyle/>
          <a:p>
            <a:pPr algn="ctr">
              <a:defRPr/>
            </a:pPr>
            <a:r>
              <a:rPr lang="sk-SK" dirty="0" smtClean="0"/>
              <a:t>Inovácia (rekonštrukcia)</a:t>
            </a:r>
            <a:endParaRPr lang="sk-SK" dirty="0"/>
          </a:p>
        </p:txBody>
      </p:sp>
      <p:sp>
        <p:nvSpPr>
          <p:cNvPr id="6" name="Zástupný symbol obsahu 5"/>
          <p:cNvSpPr>
            <a:spLocks noGrp="1"/>
          </p:cNvSpPr>
          <p:nvPr>
            <p:ph sz="quarter" idx="4"/>
          </p:nvPr>
        </p:nvSpPr>
        <p:spPr>
          <a:xfrm>
            <a:off x="6169026" y="2449514"/>
            <a:ext cx="4041775" cy="2492375"/>
          </a:xfrm>
          <a:solidFill>
            <a:schemeClr val="accent1"/>
          </a:solidFill>
        </p:spPr>
        <p:txBody>
          <a:bodyPr>
            <a:normAutofit fontScale="92500" lnSpcReduction="10000"/>
          </a:bodyPr>
          <a:lstStyle/>
          <a:p>
            <a:pPr algn="ctr"/>
            <a:r>
              <a:rPr lang="sk-SK" altLang="sk-SK" dirty="0" smtClean="0"/>
              <a:t>Mení sa účel použitia majetku a technické parametre DM</a:t>
            </a:r>
          </a:p>
          <a:p>
            <a:pPr algn="ctr"/>
            <a:endParaRPr lang="sk-SK" altLang="sk-SK" dirty="0" smtClean="0"/>
          </a:p>
          <a:p>
            <a:pPr algn="ctr">
              <a:buFont typeface="Wingdings 2" panose="05020102010507070707" pitchFamily="18" charset="2"/>
              <a:buNone/>
            </a:pPr>
            <a:r>
              <a:rPr lang="sk-SK" altLang="sk-SK" dirty="0" smtClean="0"/>
              <a:t>Uvádzajte príklady:</a:t>
            </a:r>
          </a:p>
          <a:p>
            <a:pPr algn="ctr">
              <a:buFont typeface="Wingdings 2" panose="05020102010507070707" pitchFamily="18" charset="2"/>
              <a:buNone/>
            </a:pPr>
            <a:r>
              <a:rPr lang="sk-SK" altLang="sk-SK" dirty="0" smtClean="0"/>
              <a:t>Prerobím škôlku na obchod</a:t>
            </a:r>
          </a:p>
        </p:txBody>
      </p:sp>
    </p:spTree>
    <p:extLst>
      <p:ext uri="{BB962C8B-B14F-4D97-AF65-F5344CB8AC3E}">
        <p14:creationId xmlns:p14="http://schemas.microsoft.com/office/powerpoint/2010/main" val="1407791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amond(in)">
                                      <p:cBhvr>
                                        <p:cTn id="12" dur="2000"/>
                                        <p:tgtEl>
                                          <p:spTgt spid="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amond(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660111"/>
          </a:xfrm>
        </p:spPr>
        <p:txBody>
          <a:bodyPr>
            <a:normAutofit fontScale="90000"/>
          </a:bodyPr>
          <a:lstStyle/>
          <a:p>
            <a:pPr algn="ctr"/>
            <a:r>
              <a:rPr lang="sk-SK" dirty="0" smtClean="0"/>
              <a:t>Technické zhodnotenie</a:t>
            </a:r>
            <a:endParaRPr lang="sk-SK" dirty="0"/>
          </a:p>
        </p:txBody>
      </p:sp>
      <p:sp>
        <p:nvSpPr>
          <p:cNvPr id="3" name="Zástupný symbol textu 2"/>
          <p:cNvSpPr>
            <a:spLocks noGrp="1"/>
          </p:cNvSpPr>
          <p:nvPr>
            <p:ph type="body" idx="1"/>
          </p:nvPr>
        </p:nvSpPr>
        <p:spPr>
          <a:xfrm>
            <a:off x="927100" y="1025236"/>
            <a:ext cx="5157787" cy="490538"/>
          </a:xfrm>
        </p:spPr>
        <p:txBody>
          <a:bodyPr/>
          <a:lstStyle/>
          <a:p>
            <a:r>
              <a:rPr lang="sk-SK" dirty="0" smtClean="0"/>
              <a:t>Modernizácia</a:t>
            </a:r>
            <a:endParaRPr lang="sk-SK" dirty="0"/>
          </a:p>
        </p:txBody>
      </p:sp>
      <p:sp>
        <p:nvSpPr>
          <p:cNvPr id="4" name="Zástupný symbol obsahu 3"/>
          <p:cNvSpPr>
            <a:spLocks noGrp="1"/>
          </p:cNvSpPr>
          <p:nvPr>
            <p:ph sz="half" idx="2"/>
          </p:nvPr>
        </p:nvSpPr>
        <p:spPr>
          <a:xfrm>
            <a:off x="839787" y="1601355"/>
            <a:ext cx="5157787" cy="3684588"/>
          </a:xfrm>
        </p:spPr>
        <p:txBody>
          <a:bodyPr>
            <a:normAutofit lnSpcReduction="10000"/>
          </a:bodyPr>
          <a:lstStyle/>
          <a:p>
            <a:pPr algn="just"/>
            <a:r>
              <a:rPr lang="sk-SK" dirty="0" smtClean="0"/>
              <a:t>Majiteľ hotela vo Vysokých Tatrách chce prilákať návštevníkov do svojho zariadenia. Preto zlepšil jeho vybavenie a úroveň poskytovaných služieb. Upravil fasádu budovy, vymenil okná, dvere, vymaľoval vnútorné priestory a zariadil ich novým nábytkom a elektrospotrebičmi.</a:t>
            </a:r>
            <a:endParaRPr lang="sk-SK" dirty="0"/>
          </a:p>
        </p:txBody>
      </p:sp>
      <p:sp>
        <p:nvSpPr>
          <p:cNvPr id="5" name="Zástupný symbol textu 4"/>
          <p:cNvSpPr>
            <a:spLocks noGrp="1"/>
          </p:cNvSpPr>
          <p:nvPr>
            <p:ph type="body" sz="quarter" idx="3"/>
          </p:nvPr>
        </p:nvSpPr>
        <p:spPr>
          <a:xfrm>
            <a:off x="6172200" y="1053956"/>
            <a:ext cx="5183188" cy="518679"/>
          </a:xfrm>
        </p:spPr>
        <p:txBody>
          <a:bodyPr/>
          <a:lstStyle/>
          <a:p>
            <a:r>
              <a:rPr lang="sk-SK" dirty="0" smtClean="0"/>
              <a:t>Rekonštrukcia</a:t>
            </a:r>
            <a:endParaRPr lang="sk-SK" dirty="0"/>
          </a:p>
        </p:txBody>
      </p:sp>
      <p:sp>
        <p:nvSpPr>
          <p:cNvPr id="6" name="Zástupný symbol obsahu 5"/>
          <p:cNvSpPr>
            <a:spLocks noGrp="1"/>
          </p:cNvSpPr>
          <p:nvPr>
            <p:ph sz="quarter" idx="4"/>
          </p:nvPr>
        </p:nvSpPr>
        <p:spPr>
          <a:xfrm>
            <a:off x="6172200" y="1698914"/>
            <a:ext cx="5183188" cy="2443595"/>
          </a:xfrm>
        </p:spPr>
        <p:txBody>
          <a:bodyPr/>
          <a:lstStyle/>
          <a:p>
            <a:pPr algn="just"/>
            <a:r>
              <a:rPr lang="sk-SK" dirty="0" smtClean="0"/>
              <a:t>Podnikateľ v CR pán Riečny odkúpil vyradenú námornú loď a prerobil ju na botel. Najmä počas letných mesiacov ju navštevujú obyvatelia mesta i mnohí dovolenkári. </a:t>
            </a:r>
            <a:endParaRPr lang="sk-SK" dirty="0"/>
          </a:p>
        </p:txBody>
      </p:sp>
      <p:pic>
        <p:nvPicPr>
          <p:cNvPr id="7" name="Obrázok 6"/>
          <p:cNvPicPr>
            <a:picLocks noChangeAspect="1"/>
          </p:cNvPicPr>
          <p:nvPr/>
        </p:nvPicPr>
        <p:blipFill>
          <a:blip r:embed="rId2"/>
          <a:stretch>
            <a:fillRect/>
          </a:stretch>
        </p:blipFill>
        <p:spPr>
          <a:xfrm>
            <a:off x="6172200" y="4204855"/>
            <a:ext cx="5465618" cy="2724819"/>
          </a:xfrm>
          <a:prstGeom prst="rect">
            <a:avLst/>
          </a:prstGeom>
        </p:spPr>
      </p:pic>
      <p:pic>
        <p:nvPicPr>
          <p:cNvPr id="8" name="Obrázok 7"/>
          <p:cNvPicPr>
            <a:picLocks noChangeAspect="1"/>
          </p:cNvPicPr>
          <p:nvPr/>
        </p:nvPicPr>
        <p:blipFill>
          <a:blip r:embed="rId3"/>
          <a:stretch>
            <a:fillRect/>
          </a:stretch>
        </p:blipFill>
        <p:spPr>
          <a:xfrm>
            <a:off x="425160" y="5029200"/>
            <a:ext cx="5310621" cy="1828800"/>
          </a:xfrm>
          <a:prstGeom prst="rect">
            <a:avLst/>
          </a:prstGeom>
        </p:spPr>
      </p:pic>
    </p:spTree>
    <p:extLst>
      <p:ext uri="{BB962C8B-B14F-4D97-AF65-F5344CB8AC3E}">
        <p14:creationId xmlns:p14="http://schemas.microsoft.com/office/powerpoint/2010/main" val="1057217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Príklad:</a:t>
            </a:r>
            <a:endParaRPr lang="sk-SK" dirty="0"/>
          </a:p>
        </p:txBody>
      </p:sp>
      <p:sp>
        <p:nvSpPr>
          <p:cNvPr id="3" name="Zástupný symbol obsahu 2"/>
          <p:cNvSpPr>
            <a:spLocks noGrp="1"/>
          </p:cNvSpPr>
          <p:nvPr>
            <p:ph idx="1"/>
          </p:nvPr>
        </p:nvSpPr>
        <p:spPr/>
        <p:txBody>
          <a:bodyPr/>
          <a:lstStyle/>
          <a:p>
            <a:pPr algn="just"/>
            <a:r>
              <a:rPr lang="sk-SK" dirty="0" smtClean="0"/>
              <a:t>Podnik kúpil budovu na rozšírenie výroby za obstarávaciu cenu 200 000 eur. Zostatková cena budovy po prvom roku odpisovania bola 190 000 eur. V druhom roku používania investoval na jej modernizáciu 52 000 eur. Určte zvýšenú vstupnú cenu budovy. </a:t>
            </a:r>
            <a:endParaRPr lang="sk-SK" dirty="0"/>
          </a:p>
        </p:txBody>
      </p:sp>
    </p:spTree>
    <p:extLst>
      <p:ext uri="{BB962C8B-B14F-4D97-AF65-F5344CB8AC3E}">
        <p14:creationId xmlns:p14="http://schemas.microsoft.com/office/powerpoint/2010/main" val="226305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Kontr</a:t>
            </a:r>
            <a:r>
              <a:rPr lang="sk-SK" dirty="0"/>
              <a:t>o</a:t>
            </a:r>
            <a:r>
              <a:rPr lang="en-US" dirty="0" smtClean="0"/>
              <a:t>ln</a:t>
            </a:r>
            <a:r>
              <a:rPr lang="sk-SK" dirty="0"/>
              <a:t>e</a:t>
            </a:r>
            <a:r>
              <a:rPr lang="sk-SK" dirty="0" smtClean="0"/>
              <a:t> otázky</a:t>
            </a:r>
            <a:endParaRPr lang="sk-SK" dirty="0"/>
          </a:p>
        </p:txBody>
      </p:sp>
      <p:sp>
        <p:nvSpPr>
          <p:cNvPr id="3" name="Zástupný symbol obsahu 2"/>
          <p:cNvSpPr>
            <a:spLocks noGrp="1"/>
          </p:cNvSpPr>
          <p:nvPr>
            <p:ph idx="1"/>
          </p:nvPr>
        </p:nvSpPr>
        <p:spPr/>
        <p:txBody>
          <a:bodyPr/>
          <a:lstStyle/>
          <a:p>
            <a:r>
              <a:rPr lang="sk-SK" dirty="0" smtClean="0"/>
              <a:t>Vysvetlí pojem: oceňovanie DM, vstupná cena, zostatková cena, zvýšená vstupná cena, technické zhodnotenie</a:t>
            </a:r>
          </a:p>
          <a:p>
            <a:r>
              <a:rPr lang="sk-SK" dirty="0" smtClean="0"/>
              <a:t>Vymenuj a charakterizuj jednotlivé druhy vstupných cien</a:t>
            </a:r>
          </a:p>
          <a:p>
            <a:r>
              <a:rPr lang="sk-SK" dirty="0" smtClean="0"/>
              <a:t>Uveď príklady technického zhodnotenia</a:t>
            </a:r>
            <a:endParaRPr lang="sk-SK" dirty="0"/>
          </a:p>
        </p:txBody>
      </p:sp>
    </p:spTree>
    <p:extLst>
      <p:ext uri="{BB962C8B-B14F-4D97-AF65-F5344CB8AC3E}">
        <p14:creationId xmlns:p14="http://schemas.microsoft.com/office/powerpoint/2010/main" val="11130837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Doplňte chýbajúce výrazy: </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majetok obstaraný kúpou oceňujeme ................................................................................. </a:t>
            </a:r>
          </a:p>
          <a:p>
            <a:pPr marL="438912" indent="-320040" algn="just">
              <a:spcBef>
                <a:spcPts val="0"/>
              </a:spcBef>
              <a:buFont typeface="Wingdings 2"/>
              <a:buChar char=""/>
              <a:defRPr/>
            </a:pPr>
            <a:r>
              <a:rPr lang="sk-SK" dirty="0" smtClean="0"/>
              <a:t>softvér sme povinný zaradiť do dlhodobého nehmotného majetku v prípade, že je cena obstarania prekročí ........................ eur a doba používania bude ............................................................... ....................</a:t>
            </a:r>
          </a:p>
          <a:p>
            <a:pPr marL="438912" indent="-320040" algn="just">
              <a:spcBef>
                <a:spcPts val="0"/>
              </a:spcBef>
              <a:buFont typeface="Wingdings 2"/>
              <a:buChar char=""/>
              <a:defRPr/>
            </a:pPr>
            <a:r>
              <a:rPr lang="sk-SK" dirty="0" smtClean="0"/>
              <a:t>cenné papiere s lehotou splatnosti 5 mesiacov zaraďujeme do .......................... majetku</a:t>
            </a:r>
          </a:p>
          <a:p>
            <a:pPr marL="438912" indent="-320040" algn="just">
              <a:spcBef>
                <a:spcPts val="0"/>
              </a:spcBef>
              <a:buFont typeface="Wingdings 2"/>
              <a:buChar char=""/>
              <a:defRPr/>
            </a:pPr>
            <a:r>
              <a:rPr lang="sk-SK" dirty="0" smtClean="0"/>
              <a:t>licencie, patenty a iné oceniteľné práva sú súčasťou ......................................... .........................................</a:t>
            </a:r>
          </a:p>
          <a:p>
            <a:pPr marL="438912" indent="-320040" algn="just">
              <a:spcBef>
                <a:spcPts val="0"/>
              </a:spcBef>
              <a:buFont typeface="Wingdings 2"/>
              <a:buChar char=""/>
              <a:defRPr/>
            </a:pPr>
            <a:r>
              <a:rPr lang="sk-SK" dirty="0" smtClean="0"/>
              <a:t>150 kusov hydiny zaradíme do ................................. majetku</a:t>
            </a:r>
          </a:p>
          <a:p>
            <a:pPr marL="438912" indent="-320040">
              <a:spcBef>
                <a:spcPts val="0"/>
              </a:spcBef>
              <a:buFont typeface="Wingdings 2"/>
              <a:buChar char=""/>
              <a:defRPr/>
            </a:pPr>
            <a:endParaRPr lang="sk-SK" dirty="0"/>
          </a:p>
        </p:txBody>
      </p:sp>
    </p:spTree>
    <p:extLst>
      <p:ext uri="{BB962C8B-B14F-4D97-AF65-F5344CB8AC3E}">
        <p14:creationId xmlns:p14="http://schemas.microsoft.com/office/powerpoint/2010/main" val="41838965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Doplňte chýbajúce výrazy: </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počítač darovaný podniku iným podnikateľským subjektom oceňujeme ......................................................</a:t>
            </a:r>
          </a:p>
          <a:p>
            <a:pPr marL="438912" indent="-320040" algn="just">
              <a:spcBef>
                <a:spcPts val="0"/>
              </a:spcBef>
              <a:buFont typeface="Wingdings 2"/>
              <a:buChar char=""/>
              <a:defRPr/>
            </a:pPr>
            <a:r>
              <a:rPr lang="sk-SK" dirty="0" smtClean="0"/>
              <a:t>majetok evidujeme v podniku s použitím .................................................................................. ceny</a:t>
            </a:r>
          </a:p>
          <a:p>
            <a:pPr marL="438912" indent="-320040" algn="just">
              <a:spcBef>
                <a:spcPts val="0"/>
              </a:spcBef>
              <a:buFont typeface="Wingdings 2"/>
              <a:buChar char=""/>
              <a:defRPr/>
            </a:pPr>
            <a:r>
              <a:rPr lang="sk-SK" dirty="0" err="1" smtClean="0"/>
              <a:t>goodwill</a:t>
            </a:r>
            <a:r>
              <a:rPr lang="sk-SK" dirty="0" smtClean="0"/>
              <a:t> je súčasťou .................................................. majetku</a:t>
            </a:r>
          </a:p>
          <a:p>
            <a:pPr marL="438912" indent="-320040" algn="just">
              <a:spcBef>
                <a:spcPts val="0"/>
              </a:spcBef>
              <a:buFont typeface="Wingdings 2"/>
              <a:buChar char=""/>
              <a:defRPr/>
            </a:pPr>
            <a:r>
              <a:rPr lang="sk-SK" dirty="0" smtClean="0"/>
              <a:t>ak dodávateľ dodá odberateľovi tovar vzniká mu ................................ .......................................................</a:t>
            </a:r>
          </a:p>
          <a:p>
            <a:pPr marL="438912" indent="-320040" algn="just">
              <a:spcBef>
                <a:spcPts val="0"/>
              </a:spcBef>
              <a:buFont typeface="Wingdings 2"/>
              <a:buChar char=""/>
              <a:defRPr/>
            </a:pPr>
            <a:r>
              <a:rPr lang="sk-SK" dirty="0" smtClean="0"/>
              <a:t>zriaďovacie výdavky sú súčasťou .................................. majetku</a:t>
            </a:r>
          </a:p>
          <a:p>
            <a:pPr marL="438912" indent="-320040" algn="just">
              <a:spcBef>
                <a:spcPts val="0"/>
              </a:spcBef>
              <a:buFont typeface="Wingdings 2"/>
              <a:buChar char=""/>
              <a:defRPr/>
            </a:pPr>
            <a:r>
              <a:rPr lang="sk-SK" dirty="0" smtClean="0"/>
              <a:t>ak podnik pri inventarizácií zistil, že do dnešného dňa nezaevidoval stroj na výrobu parkiet ocení ho .................................................................. .....................</a:t>
            </a:r>
            <a:endParaRPr lang="sk-SK" dirty="0"/>
          </a:p>
        </p:txBody>
      </p:sp>
    </p:spTree>
    <p:extLst>
      <p:ext uri="{BB962C8B-B14F-4D97-AF65-F5344CB8AC3E}">
        <p14:creationId xmlns:p14="http://schemas.microsoft.com/office/powerpoint/2010/main" val="4022511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Doplňte chýbajúce výrazy: </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ak je doba splatnosti pohľadávky 3 mesiace ide o .............................................................. majetok</a:t>
            </a:r>
          </a:p>
          <a:p>
            <a:pPr marL="438912" indent="-320040" algn="just">
              <a:spcBef>
                <a:spcPts val="0"/>
              </a:spcBef>
              <a:buFont typeface="Wingdings 2"/>
              <a:buChar char=""/>
              <a:defRPr/>
            </a:pPr>
            <a:r>
              <a:rPr lang="sk-SK" dirty="0" smtClean="0"/>
              <a:t>50 kusov plemenných husí a gunárov bez ohľadu na ich obstarávaciu cenu zaradíme do .............................................................. majetku</a:t>
            </a:r>
          </a:p>
          <a:p>
            <a:pPr marL="438912" indent="-320040" algn="just">
              <a:spcBef>
                <a:spcPts val="0"/>
              </a:spcBef>
              <a:buFont typeface="Wingdings 2"/>
              <a:buChar char=""/>
              <a:defRPr/>
            </a:pPr>
            <a:r>
              <a:rPr lang="sk-SK" dirty="0" smtClean="0"/>
              <a:t>Ak sa podnikateľ rozhodne preradiť 2 roky používané motorové vozidlo BMW z osobného vlastníctva do podnikania ocení ho ..........................................................................</a:t>
            </a:r>
          </a:p>
          <a:p>
            <a:pPr marL="438912" indent="-320040" algn="just">
              <a:spcBef>
                <a:spcPts val="0"/>
              </a:spcBef>
              <a:buFont typeface="Wingdings 2"/>
              <a:buChar char=""/>
              <a:defRPr/>
            </a:pPr>
            <a:r>
              <a:rPr lang="sk-SK" dirty="0" smtClean="0"/>
              <a:t>budovu, ktorý podnik kúpil za účelom prenajímať ju zaradíme do .............................................................. majetku</a:t>
            </a:r>
          </a:p>
          <a:p>
            <a:pPr marL="438912" indent="-320040">
              <a:spcBef>
                <a:spcPts val="0"/>
              </a:spcBef>
              <a:buNone/>
              <a:defRPr/>
            </a:pPr>
            <a:endParaRPr lang="sk-SK" dirty="0"/>
          </a:p>
        </p:txBody>
      </p:sp>
    </p:spTree>
    <p:extLst>
      <p:ext uri="{BB962C8B-B14F-4D97-AF65-F5344CB8AC3E}">
        <p14:creationId xmlns:p14="http://schemas.microsoft.com/office/powerpoint/2010/main" val="42608676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sk-SK" dirty="0" smtClean="0">
                <a:solidFill>
                  <a:schemeClr val="accent1">
                    <a:satMod val="150000"/>
                  </a:schemeClr>
                </a:solidFill>
              </a:rPr>
              <a:t>Opotrebenie dlhodobého majetku</a:t>
            </a:r>
            <a:endParaRPr lang="sk-SK" dirty="0">
              <a:solidFill>
                <a:schemeClr val="accent1">
                  <a:satMod val="150000"/>
                </a:schemeClr>
              </a:solidFill>
            </a:endParaRPr>
          </a:p>
        </p:txBody>
      </p:sp>
    </p:spTree>
    <p:extLst>
      <p:ext uri="{BB962C8B-B14F-4D97-AF65-F5344CB8AC3E}">
        <p14:creationId xmlns:p14="http://schemas.microsoft.com/office/powerpoint/2010/main" val="861502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Zodpovedajte na otázku, čo majú obrázky spoločné</a:t>
            </a:r>
            <a:endParaRPr lang="sk-SK" dirty="0">
              <a:solidFill>
                <a:schemeClr val="accent1">
                  <a:satMod val="150000"/>
                </a:schemeClr>
              </a:solidFill>
            </a:endParaRPr>
          </a:p>
        </p:txBody>
      </p:sp>
      <p:pic>
        <p:nvPicPr>
          <p:cNvPr id="15363" name="Picture 2" descr="http://www.ipsystem.cz/data/imgs/00368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264" y="3429000"/>
            <a:ext cx="361473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www.dieselstation.com/up_pics/lexus-lfa-roadster-concept-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1844676"/>
            <a:ext cx="33940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kola.netix.cz/2001_1/images/14-krav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4076701"/>
            <a:ext cx="323373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http://www.skovin.cz/images/vinice-vel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4" y="1773238"/>
            <a:ext cx="25923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http://www.obrazy-plagaty.sk/fotocache/gallery/3%20d%20obrazy/Set-120-24x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38" y="5084763"/>
            <a:ext cx="22780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8801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Cieľ</a:t>
            </a:r>
            <a:endParaRPr lang="sk-SK" dirty="0">
              <a:solidFill>
                <a:schemeClr val="accent1">
                  <a:satMod val="150000"/>
                </a:schemeClr>
              </a:solidFill>
            </a:endParaRPr>
          </a:p>
        </p:txBody>
      </p:sp>
      <p:sp>
        <p:nvSpPr>
          <p:cNvPr id="47107" name="Zástupný symbol obsahu 2"/>
          <p:cNvSpPr>
            <a:spLocks noGrp="1"/>
          </p:cNvSpPr>
          <p:nvPr>
            <p:ph idx="1"/>
          </p:nvPr>
        </p:nvSpPr>
        <p:spPr/>
        <p:txBody>
          <a:bodyPr/>
          <a:lstStyle/>
          <a:p>
            <a:pPr eaLnBrk="1" hangingPunct="1"/>
            <a:r>
              <a:rPr lang="sk-SK" altLang="sk-SK" dirty="0" smtClean="0"/>
              <a:t>Charakterizovať opotrebenie</a:t>
            </a:r>
          </a:p>
          <a:p>
            <a:pPr eaLnBrk="1" hangingPunct="1"/>
            <a:r>
              <a:rPr lang="sk-SK" altLang="sk-SK" dirty="0" smtClean="0"/>
              <a:t>Vysvetliť rozdiel medzi fyzickým a morálnym opotrebením</a:t>
            </a:r>
          </a:p>
          <a:p>
            <a:pPr eaLnBrk="1" hangingPunct="1"/>
            <a:r>
              <a:rPr lang="sk-SK" altLang="sk-SK" dirty="0" smtClean="0"/>
              <a:t>Vysvetliť rozdiel medzi aktívnym a pasívnym opotrebením</a:t>
            </a:r>
          </a:p>
          <a:p>
            <a:pPr eaLnBrk="1" hangingPunct="1">
              <a:buFont typeface="Wingdings 2" panose="05020102010507070707" pitchFamily="18" charset="2"/>
              <a:buNone/>
            </a:pPr>
            <a:endParaRPr lang="sk-SK" altLang="sk-SK" dirty="0" smtClean="0"/>
          </a:p>
        </p:txBody>
      </p:sp>
    </p:spTree>
    <p:extLst>
      <p:ext uri="{BB962C8B-B14F-4D97-AF65-F5344CB8AC3E}">
        <p14:creationId xmlns:p14="http://schemas.microsoft.com/office/powerpoint/2010/main" val="15507977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Opotrebenie dlhodobého majetku</a:t>
            </a:r>
            <a:endParaRPr lang="sk-SK" dirty="0">
              <a:solidFill>
                <a:schemeClr val="accent1">
                  <a:satMod val="150000"/>
                </a:schemeClr>
              </a:solidFill>
            </a:endParaRPr>
          </a:p>
        </p:txBody>
      </p:sp>
      <p:sp>
        <p:nvSpPr>
          <p:cNvPr id="48131" name="Zástupný symbol obsahu 2"/>
          <p:cNvSpPr>
            <a:spLocks noGrp="1"/>
          </p:cNvSpPr>
          <p:nvPr>
            <p:ph idx="1"/>
          </p:nvPr>
        </p:nvSpPr>
        <p:spPr/>
        <p:txBody>
          <a:bodyPr/>
          <a:lstStyle/>
          <a:p>
            <a:pPr algn="just" eaLnBrk="1" hangingPunct="1"/>
            <a:r>
              <a:rPr lang="sk-SK" altLang="sk-SK" dirty="0" smtClean="0"/>
              <a:t>Postupné znižovanie úžitkovej hodnoty majetku </a:t>
            </a:r>
          </a:p>
          <a:p>
            <a:pPr algn="just" eaLnBrk="1" hangingPunct="1"/>
            <a:r>
              <a:rPr lang="sk-SK" altLang="sk-SK" dirty="0" smtClean="0"/>
              <a:t>Dlhodobý majetok sa používa vo výrobe opakovane, jeho hodnota sa prenáša do hodnoty výrobkov postupne. </a:t>
            </a:r>
          </a:p>
          <a:p>
            <a:pPr algn="just" eaLnBrk="1" hangingPunct="1">
              <a:buFont typeface="Wingdings 2" panose="05020102010507070707" pitchFamily="18" charset="2"/>
              <a:buNone/>
            </a:pPr>
            <a:endParaRPr lang="sk-SK" altLang="sk-SK" dirty="0" smtClean="0"/>
          </a:p>
          <a:p>
            <a:pPr algn="just" eaLnBrk="1" hangingPunct="1">
              <a:buFont typeface="Wingdings 2" panose="05020102010507070707" pitchFamily="18" charset="2"/>
              <a:buNone/>
            </a:pPr>
            <a:endParaRPr lang="sk-SK" altLang="sk-SK" dirty="0" smtClean="0"/>
          </a:p>
          <a:p>
            <a:pPr algn="just" eaLnBrk="1" hangingPunct="1">
              <a:buFont typeface="Wingdings 2" panose="05020102010507070707" pitchFamily="18" charset="2"/>
              <a:buNone/>
            </a:pPr>
            <a:r>
              <a:rPr lang="sk-SK" altLang="sk-SK" b="1" dirty="0" smtClean="0"/>
              <a:t>Úloha: </a:t>
            </a:r>
          </a:p>
          <a:p>
            <a:pPr algn="just" eaLnBrk="1" hangingPunct="1">
              <a:buFont typeface="Wingdings 2" panose="05020102010507070707" pitchFamily="18" charset="2"/>
              <a:buNone/>
            </a:pPr>
            <a:r>
              <a:rPr lang="sk-SK" altLang="sk-SK" b="1" dirty="0" smtClean="0"/>
              <a:t>	</a:t>
            </a:r>
            <a:r>
              <a:rPr lang="sk-SK" altLang="sk-SK" dirty="0" smtClean="0"/>
              <a:t>Uvádzajte príklady opotrebenia majetku</a:t>
            </a:r>
          </a:p>
          <a:p>
            <a:pPr algn="just" eaLnBrk="1" hangingPunct="1"/>
            <a:endParaRPr lang="sk-SK" altLang="sk-SK" dirty="0" smtClean="0"/>
          </a:p>
        </p:txBody>
      </p:sp>
    </p:spTree>
    <p:extLst>
      <p:ext uri="{BB962C8B-B14F-4D97-AF65-F5344CB8AC3E}">
        <p14:creationId xmlns:p14="http://schemas.microsoft.com/office/powerpoint/2010/main" val="18133250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Uvádzajte, čo je príčinou opotrebenia</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Omietka na budove opadáva</a:t>
            </a:r>
          </a:p>
          <a:p>
            <a:pPr marL="438912" indent="-320040" algn="just">
              <a:spcBef>
                <a:spcPts val="0"/>
              </a:spcBef>
              <a:buFont typeface="Wingdings 2"/>
              <a:buChar char=""/>
              <a:defRPr/>
            </a:pPr>
            <a:r>
              <a:rPr lang="sk-SK" dirty="0" smtClean="0"/>
              <a:t>Auto používané na zásobovanie je často nepojazdné</a:t>
            </a:r>
          </a:p>
          <a:p>
            <a:pPr marL="438912" indent="-320040" algn="just">
              <a:spcBef>
                <a:spcPts val="0"/>
              </a:spcBef>
              <a:buFont typeface="Wingdings 2"/>
              <a:buChar char=""/>
              <a:defRPr/>
            </a:pPr>
            <a:r>
              <a:rPr lang="sk-SK" dirty="0" smtClean="0"/>
              <a:t>Do výrobnej haly zateká cez deravú strechu voda</a:t>
            </a:r>
          </a:p>
          <a:p>
            <a:pPr marL="438912" indent="-320040" algn="just">
              <a:spcBef>
                <a:spcPts val="0"/>
              </a:spcBef>
              <a:buFont typeface="Wingdings 2"/>
              <a:buChar char=""/>
              <a:defRPr/>
            </a:pPr>
            <a:r>
              <a:rPr lang="sk-SK" dirty="0" smtClean="0"/>
              <a:t>Stroj na výrobu čokolády sa často kazí</a:t>
            </a:r>
          </a:p>
          <a:p>
            <a:pPr marL="438912" indent="-320040" algn="just">
              <a:spcBef>
                <a:spcPts val="0"/>
              </a:spcBef>
              <a:buFont typeface="Wingdings 2"/>
              <a:buChar char=""/>
              <a:defRPr/>
            </a:pPr>
            <a:r>
              <a:rPr lang="sk-SK" dirty="0" smtClean="0"/>
              <a:t>Stroj uskladnený na dvore zhrdzavel</a:t>
            </a:r>
          </a:p>
          <a:p>
            <a:pPr marL="438912" indent="-320040" algn="just">
              <a:spcBef>
                <a:spcPts val="0"/>
              </a:spcBef>
              <a:buFont typeface="Wingdings 2"/>
              <a:buChar char=""/>
              <a:defRPr/>
            </a:pPr>
            <a:r>
              <a:rPr lang="sk-SK" dirty="0" smtClean="0"/>
              <a:t>Počítač kúpený pred 10 rokmi nemá plochý monitor</a:t>
            </a:r>
          </a:p>
          <a:p>
            <a:pPr marL="438912" indent="-320040" algn="just">
              <a:spcBef>
                <a:spcPts val="0"/>
              </a:spcBef>
              <a:buFont typeface="Wingdings 2"/>
              <a:buChar char=""/>
              <a:defRPr/>
            </a:pPr>
            <a:r>
              <a:rPr lang="sk-SK" dirty="0" smtClean="0"/>
              <a:t>Starý stroj je menej výkonný ako nový</a:t>
            </a:r>
            <a:endParaRPr lang="sk-SK" dirty="0"/>
          </a:p>
        </p:txBody>
      </p:sp>
    </p:spTree>
    <p:extLst>
      <p:ext uri="{BB962C8B-B14F-4D97-AF65-F5344CB8AC3E}">
        <p14:creationId xmlns:p14="http://schemas.microsoft.com/office/powerpoint/2010/main" val="19927589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Druhy opotrebenia</a:t>
            </a:r>
            <a:endParaRPr lang="sk-SK" dirty="0">
              <a:solidFill>
                <a:schemeClr val="accent1">
                  <a:satMod val="150000"/>
                </a:schemeClr>
              </a:solidFill>
            </a:endParaRPr>
          </a:p>
        </p:txBody>
      </p:sp>
      <p:sp>
        <p:nvSpPr>
          <p:cNvPr id="50179" name="Zástupný symbol obsahu 2"/>
          <p:cNvSpPr>
            <a:spLocks noGrp="1"/>
          </p:cNvSpPr>
          <p:nvPr>
            <p:ph idx="1"/>
          </p:nvPr>
        </p:nvSpPr>
        <p:spPr/>
        <p:txBody>
          <a:bodyPr/>
          <a:lstStyle/>
          <a:p>
            <a:pPr eaLnBrk="1" hangingPunct="1"/>
            <a:r>
              <a:rPr lang="sk-SK" altLang="sk-SK" smtClean="0"/>
              <a:t>Fyzické opotrebenie</a:t>
            </a:r>
          </a:p>
          <a:p>
            <a:pPr eaLnBrk="1" hangingPunct="1"/>
            <a:r>
              <a:rPr lang="sk-SK" altLang="sk-SK" smtClean="0"/>
              <a:t>Morálne opotrebenie</a:t>
            </a:r>
          </a:p>
        </p:txBody>
      </p:sp>
    </p:spTree>
    <p:extLst>
      <p:ext uri="{BB962C8B-B14F-4D97-AF65-F5344CB8AC3E}">
        <p14:creationId xmlns:p14="http://schemas.microsoft.com/office/powerpoint/2010/main" val="35066928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Fyzické opotrebenie</a:t>
            </a:r>
            <a:endParaRPr lang="sk-SK" dirty="0">
              <a:solidFill>
                <a:schemeClr val="accent1">
                  <a:satMod val="150000"/>
                </a:schemeClr>
              </a:solidFill>
            </a:endParaRPr>
          </a:p>
        </p:txBody>
      </p:sp>
      <p:sp>
        <p:nvSpPr>
          <p:cNvPr id="3" name="Zástupný symbol obsahu 2"/>
          <p:cNvSpPr>
            <a:spLocks noGrp="1"/>
          </p:cNvSpPr>
          <p:nvPr>
            <p:ph idx="1"/>
          </p:nvPr>
        </p:nvSpPr>
        <p:spPr/>
        <p:txBody>
          <a:bodyPr/>
          <a:lstStyle/>
          <a:p>
            <a:pPr algn="just" eaLnBrk="1" hangingPunct="1"/>
            <a:r>
              <a:rPr lang="sk-SK" altLang="sk-SK" smtClean="0"/>
              <a:t>prejavuje sa postupným strácaním úžitkovej hodnoty a zmenou technických vlastnosti majetku</a:t>
            </a:r>
          </a:p>
          <a:p>
            <a:pPr algn="just" eaLnBrk="1" hangingPunct="1">
              <a:buFont typeface="Wingdings 2" panose="05020102010507070707" pitchFamily="18" charset="2"/>
              <a:buNone/>
            </a:pPr>
            <a:r>
              <a:rPr lang="sk-SK" altLang="sk-SK" smtClean="0"/>
              <a:t>Môže byť: </a:t>
            </a:r>
          </a:p>
          <a:p>
            <a:pPr algn="just" eaLnBrk="1" hangingPunct="1"/>
            <a:r>
              <a:rPr lang="sk-SK" altLang="sk-SK" b="1" smtClean="0"/>
              <a:t>Aktívne</a:t>
            </a:r>
          </a:p>
          <a:p>
            <a:pPr algn="just" eaLnBrk="1" hangingPunct="1">
              <a:buFont typeface="Wingdings 2" panose="05020102010507070707" pitchFamily="18" charset="2"/>
              <a:buNone/>
            </a:pPr>
            <a:r>
              <a:rPr lang="sk-SK" altLang="sk-SK" smtClean="0"/>
              <a:t>	v dôsledku používania dlhodobého majetku</a:t>
            </a:r>
          </a:p>
          <a:p>
            <a:pPr algn="just" eaLnBrk="1" hangingPunct="1"/>
            <a:r>
              <a:rPr lang="sk-SK" altLang="sk-SK" b="1" smtClean="0"/>
              <a:t>Pasívne </a:t>
            </a:r>
          </a:p>
          <a:p>
            <a:pPr algn="just" eaLnBrk="1" hangingPunct="1">
              <a:buFont typeface="Wingdings 2" panose="05020102010507070707" pitchFamily="18" charset="2"/>
              <a:buNone/>
            </a:pPr>
            <a:r>
              <a:rPr lang="sk-SK" altLang="sk-SK" smtClean="0"/>
              <a:t>	v dôsledku nepoužívania dlhodobého majetku</a:t>
            </a:r>
          </a:p>
          <a:p>
            <a:pPr eaLnBrk="1" hangingPunct="1"/>
            <a:endParaRPr lang="sk-SK" altLang="sk-SK" smtClean="0"/>
          </a:p>
        </p:txBody>
      </p:sp>
    </p:spTree>
    <p:extLst>
      <p:ext uri="{BB962C8B-B14F-4D97-AF65-F5344CB8AC3E}">
        <p14:creationId xmlns:p14="http://schemas.microsoft.com/office/powerpoint/2010/main" val="1768728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amond(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Určite, či ide o aktívne, alebo pasívne opotrebenie</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Autu sa v dôsledku jeho nepoužívania vybila baterka</a:t>
            </a:r>
          </a:p>
          <a:p>
            <a:pPr marL="438912" indent="-320040" algn="just">
              <a:spcBef>
                <a:spcPts val="0"/>
              </a:spcBef>
              <a:buFont typeface="Wingdings 2"/>
              <a:buChar char=""/>
              <a:defRPr/>
            </a:pPr>
            <a:r>
              <a:rPr lang="sk-SK" dirty="0" smtClean="0"/>
              <a:t>Stroj stratil v dôsledku denného používania vo výrobe svoju výkonnosť a presnosť</a:t>
            </a:r>
          </a:p>
          <a:p>
            <a:pPr marL="438912" indent="-320040" algn="just">
              <a:spcBef>
                <a:spcPts val="0"/>
              </a:spcBef>
              <a:buFont typeface="Wingdings 2"/>
              <a:buChar char=""/>
              <a:defRPr/>
            </a:pPr>
            <a:r>
              <a:rPr lang="sk-SK" dirty="0" smtClean="0"/>
              <a:t>Negarážované auto v dôsledku pôsobenia dažďa a iných poveternostných vplyvov zhrdzavelo</a:t>
            </a:r>
          </a:p>
          <a:p>
            <a:pPr marL="438912" indent="-320040" algn="just">
              <a:spcBef>
                <a:spcPts val="0"/>
              </a:spcBef>
              <a:buFont typeface="Wingdings 2"/>
              <a:buChar char=""/>
              <a:defRPr/>
            </a:pPr>
            <a:r>
              <a:rPr lang="sk-SK" dirty="0" smtClean="0"/>
              <a:t>Budove opadla v dôsledku pôsobenia mrazu a dažďa omietka </a:t>
            </a:r>
          </a:p>
          <a:p>
            <a:pPr marL="438912" indent="-320040" algn="just">
              <a:spcBef>
                <a:spcPts val="0"/>
              </a:spcBef>
              <a:buFont typeface="Wingdings 2"/>
              <a:buChar char=""/>
              <a:defRPr/>
            </a:pPr>
            <a:r>
              <a:rPr lang="sk-SK" dirty="0" err="1" smtClean="0"/>
              <a:t>Taxiku</a:t>
            </a:r>
            <a:r>
              <a:rPr lang="sk-SK" dirty="0" smtClean="0"/>
              <a:t> sa v dôsledku dlhoročného používania zodrali brzdy</a:t>
            </a:r>
            <a:endParaRPr lang="sk-SK" dirty="0"/>
          </a:p>
        </p:txBody>
      </p:sp>
    </p:spTree>
    <p:extLst>
      <p:ext uri="{BB962C8B-B14F-4D97-AF65-F5344CB8AC3E}">
        <p14:creationId xmlns:p14="http://schemas.microsoft.com/office/powerpoint/2010/main" val="2453894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Morálne opotrebenie</a:t>
            </a:r>
            <a:endParaRPr lang="sk-SK" dirty="0">
              <a:solidFill>
                <a:schemeClr val="accent1">
                  <a:satMod val="150000"/>
                </a:schemeClr>
              </a:solidFill>
            </a:endParaRPr>
          </a:p>
        </p:txBody>
      </p:sp>
      <p:sp>
        <p:nvSpPr>
          <p:cNvPr id="3" name="Zástupný symbol obsahu 2"/>
          <p:cNvSpPr>
            <a:spLocks noGrp="1"/>
          </p:cNvSpPr>
          <p:nvPr>
            <p:ph idx="1"/>
          </p:nvPr>
        </p:nvSpPr>
        <p:spPr/>
        <p:txBody>
          <a:bodyPr/>
          <a:lstStyle/>
          <a:p>
            <a:pPr algn="just" eaLnBrk="1" hangingPunct="1"/>
            <a:r>
              <a:rPr lang="sk-SK" altLang="sk-SK" smtClean="0"/>
              <a:t>Vzniká v dôsledku technického pokroku, ktorý umožňuje vyrobiť za ten istý čas viac výrobkov</a:t>
            </a:r>
          </a:p>
          <a:p>
            <a:pPr algn="just" eaLnBrk="1" hangingPunct="1">
              <a:buFont typeface="Wingdings 2" panose="05020102010507070707" pitchFamily="18" charset="2"/>
              <a:buNone/>
            </a:pPr>
            <a:endParaRPr lang="sk-SK" altLang="sk-SK" smtClean="0"/>
          </a:p>
          <a:p>
            <a:pPr algn="just" eaLnBrk="1" hangingPunct="1">
              <a:buFont typeface="Wingdings 2" panose="05020102010507070707" pitchFamily="18" charset="2"/>
              <a:buNone/>
            </a:pPr>
            <a:r>
              <a:rPr lang="sk-SK" altLang="sk-SK" smtClean="0"/>
              <a:t>Prejavuje sa v dvoch formách: </a:t>
            </a:r>
          </a:p>
          <a:p>
            <a:pPr algn="just" eaLnBrk="1" hangingPunct="1"/>
            <a:r>
              <a:rPr lang="sk-SK" altLang="sk-SK" smtClean="0"/>
              <a:t>Zlacňovaním výroby</a:t>
            </a:r>
          </a:p>
          <a:p>
            <a:pPr algn="just" eaLnBrk="1" hangingPunct="1"/>
            <a:r>
              <a:rPr lang="sk-SK" altLang="sk-SK" smtClean="0"/>
              <a:t>Je možné kúpiť technicky dokonalejší dlhodobý majetok</a:t>
            </a:r>
          </a:p>
          <a:p>
            <a:pPr algn="just" eaLnBrk="1" hangingPunct="1">
              <a:buFont typeface="Wingdings 2" panose="05020102010507070707" pitchFamily="18" charset="2"/>
              <a:buNone/>
            </a:pPr>
            <a:endParaRPr lang="sk-SK" altLang="sk-SK" smtClean="0"/>
          </a:p>
          <a:p>
            <a:pPr algn="just" eaLnBrk="1" hangingPunct="1"/>
            <a:endParaRPr lang="sk-SK" altLang="sk-SK" smtClean="0"/>
          </a:p>
        </p:txBody>
      </p:sp>
    </p:spTree>
    <p:extLst>
      <p:ext uri="{BB962C8B-B14F-4D97-AF65-F5344CB8AC3E}">
        <p14:creationId xmlns:p14="http://schemas.microsoft.com/office/powerpoint/2010/main" val="154925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amond(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Určite, či ide o fyzické, alebo morálne opotrebenie</a:t>
            </a:r>
            <a:endParaRPr lang="sk-SK" dirty="0">
              <a:solidFill>
                <a:schemeClr val="accent1">
                  <a:satMod val="150000"/>
                </a:schemeClr>
              </a:solidFill>
            </a:endParaRPr>
          </a:p>
        </p:txBody>
      </p:sp>
      <p:sp>
        <p:nvSpPr>
          <p:cNvPr id="54275" name="Zástupný symbol obsahu 2"/>
          <p:cNvSpPr>
            <a:spLocks noGrp="1"/>
          </p:cNvSpPr>
          <p:nvPr>
            <p:ph idx="1"/>
          </p:nvPr>
        </p:nvSpPr>
        <p:spPr/>
        <p:txBody>
          <a:bodyPr/>
          <a:lstStyle/>
          <a:p>
            <a:pPr algn="just" eaLnBrk="1" hangingPunct="1"/>
            <a:r>
              <a:rPr lang="sk-SK" altLang="sk-SK" smtClean="0"/>
              <a:t>Podnik kúpil v dopredaji v akciovej cene 12 000 eur starý model KIA Ceed</a:t>
            </a:r>
          </a:p>
          <a:p>
            <a:pPr algn="just" eaLnBrk="1" hangingPunct="1"/>
            <a:r>
              <a:rPr lang="sk-SK" altLang="sk-SK" smtClean="0"/>
              <a:t>Do výrobnej haly zateká cez deravú strechu</a:t>
            </a:r>
          </a:p>
          <a:p>
            <a:pPr algn="just" eaLnBrk="1" hangingPunct="1"/>
            <a:r>
              <a:rPr lang="sk-SK" altLang="sk-SK" smtClean="0"/>
              <a:t>Dnešný notebook má oveľa lepšie parametre ako notebook vyrobený pred 2 rokmi</a:t>
            </a:r>
          </a:p>
          <a:p>
            <a:pPr algn="just" eaLnBrk="1" hangingPunct="1"/>
            <a:r>
              <a:rPr lang="sk-SK" altLang="sk-SK" smtClean="0"/>
              <a:t>Počítače v podniku ešte nemajú plochý monitor</a:t>
            </a:r>
          </a:p>
          <a:p>
            <a:pPr algn="just" eaLnBrk="1" hangingPunct="1"/>
            <a:r>
              <a:rPr lang="sk-SK" altLang="sk-SK" smtClean="0"/>
              <a:t>Výkonnosť sústruhu po dvoch rokoch používania klesla  </a:t>
            </a:r>
          </a:p>
        </p:txBody>
      </p:sp>
    </p:spTree>
    <p:extLst>
      <p:ext uri="{BB962C8B-B14F-4D97-AF65-F5344CB8AC3E}">
        <p14:creationId xmlns:p14="http://schemas.microsoft.com/office/powerpoint/2010/main" val="40788496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Úloha: </a:t>
            </a:r>
            <a:endParaRPr lang="sk-SK" dirty="0">
              <a:solidFill>
                <a:schemeClr val="accent1">
                  <a:satMod val="150000"/>
                </a:schemeClr>
              </a:solidFill>
            </a:endParaRPr>
          </a:p>
        </p:txBody>
      </p:sp>
      <p:sp>
        <p:nvSpPr>
          <p:cNvPr id="55299" name="Zástupný symbol obsahu 2"/>
          <p:cNvSpPr>
            <a:spLocks noGrp="1"/>
          </p:cNvSpPr>
          <p:nvPr>
            <p:ph idx="1"/>
          </p:nvPr>
        </p:nvSpPr>
        <p:spPr/>
        <p:txBody>
          <a:bodyPr/>
          <a:lstStyle/>
          <a:p>
            <a:pPr algn="just" eaLnBrk="1" hangingPunct="1"/>
            <a:r>
              <a:rPr lang="sk-SK" altLang="sk-SK" smtClean="0"/>
              <a:t>Vysvetlíte, kedy je auto fyzický a kedy morálne opotrebené</a:t>
            </a:r>
          </a:p>
          <a:p>
            <a:pPr algn="just" eaLnBrk="1" hangingPunct="1"/>
            <a:r>
              <a:rPr lang="sk-SK" altLang="sk-SK" smtClean="0"/>
              <a:t>Zvážte, či môže byť morálne opotrebovaný aj úplne nový, práve vyrobený výrobok</a:t>
            </a:r>
          </a:p>
        </p:txBody>
      </p:sp>
    </p:spTree>
    <p:extLst>
      <p:ext uri="{BB962C8B-B14F-4D97-AF65-F5344CB8AC3E}">
        <p14:creationId xmlns:p14="http://schemas.microsoft.com/office/powerpoint/2010/main" val="18774271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Doplňte chýbajúce výrazy</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None/>
              <a:defRPr/>
            </a:pPr>
            <a:r>
              <a:rPr lang="sk-SK" dirty="0" smtClean="0"/>
              <a:t>	Dlhodobý majetok sa používaním .................. Postupne sa tak jeho hodnota prenáša do hodnoty ....................................... Opotrebenie sa prejavuje postupným ........................................................ majetku Opotrebenie môže byť ................. a ......................... Ak sa majetok opotrebováva jeho aktívnym používaním vo výrobe hovoríme o opotrebení ...................... Ak sa majetok opotrebováva v dôsledku pôsobenia vedecko-technického pokroku hovoríme o ...................... opotrebení. </a:t>
            </a:r>
          </a:p>
        </p:txBody>
      </p:sp>
    </p:spTree>
    <p:extLst>
      <p:ext uri="{BB962C8B-B14F-4D97-AF65-F5344CB8AC3E}">
        <p14:creationId xmlns:p14="http://schemas.microsoft.com/office/powerpoint/2010/main" val="333395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1750"/>
            <a:ext cx="10515600" cy="799524"/>
          </a:xfrm>
        </p:spPr>
        <p:txBody>
          <a:bodyPr/>
          <a:lstStyle/>
          <a:p>
            <a:pPr>
              <a:defRPr/>
            </a:pPr>
            <a:r>
              <a:rPr lang="sk-SK" dirty="0" smtClean="0">
                <a:solidFill>
                  <a:schemeClr val="accent1">
                    <a:satMod val="150000"/>
                  </a:schemeClr>
                </a:solidFill>
              </a:rPr>
              <a:t>Dlhodobý hmotný majetok</a:t>
            </a:r>
            <a:endParaRPr lang="sk-SK" dirty="0">
              <a:solidFill>
                <a:schemeClr val="accent1">
                  <a:satMod val="150000"/>
                </a:schemeClr>
              </a:solidFill>
            </a:endParaRPr>
          </a:p>
        </p:txBody>
      </p:sp>
      <p:pic>
        <p:nvPicPr>
          <p:cNvPr id="5" name="Obrázok 4"/>
          <p:cNvPicPr>
            <a:picLocks noChangeAspect="1"/>
          </p:cNvPicPr>
          <p:nvPr/>
        </p:nvPicPr>
        <p:blipFill>
          <a:blip r:embed="rId2"/>
          <a:stretch>
            <a:fillRect/>
          </a:stretch>
        </p:blipFill>
        <p:spPr>
          <a:xfrm>
            <a:off x="193965" y="831274"/>
            <a:ext cx="11873344" cy="5902035"/>
          </a:xfrm>
          <a:prstGeom prst="rect">
            <a:avLst/>
          </a:prstGeom>
        </p:spPr>
      </p:pic>
    </p:spTree>
    <p:extLst>
      <p:ext uri="{BB962C8B-B14F-4D97-AF65-F5344CB8AC3E}">
        <p14:creationId xmlns:p14="http://schemas.microsoft.com/office/powerpoint/2010/main" val="32300170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Kontrolné otázky</a:t>
            </a:r>
            <a:endParaRPr lang="sk-SK" dirty="0">
              <a:solidFill>
                <a:schemeClr val="accent1">
                  <a:satMod val="150000"/>
                </a:schemeClr>
              </a:solidFill>
            </a:endParaRPr>
          </a:p>
        </p:txBody>
      </p:sp>
      <p:sp>
        <p:nvSpPr>
          <p:cNvPr id="57347" name="Zástupný symbol obsahu 2"/>
          <p:cNvSpPr>
            <a:spLocks noGrp="1"/>
          </p:cNvSpPr>
          <p:nvPr>
            <p:ph idx="1"/>
          </p:nvPr>
        </p:nvSpPr>
        <p:spPr/>
        <p:txBody>
          <a:bodyPr/>
          <a:lstStyle/>
          <a:p>
            <a:pPr algn="just" eaLnBrk="1" hangingPunct="1"/>
            <a:r>
              <a:rPr lang="sk-SK" altLang="sk-SK" smtClean="0"/>
              <a:t>Charakterizujte opotrebenie</a:t>
            </a:r>
          </a:p>
          <a:p>
            <a:pPr algn="just" eaLnBrk="1" hangingPunct="1"/>
            <a:r>
              <a:rPr lang="sk-SK" altLang="sk-SK" smtClean="0"/>
              <a:t>Vysvetlite rozdiel medzi fyzickým a morálnym opotrebením</a:t>
            </a:r>
          </a:p>
          <a:p>
            <a:pPr algn="just" eaLnBrk="1" hangingPunct="1"/>
            <a:r>
              <a:rPr lang="sk-SK" altLang="sk-SK" smtClean="0"/>
              <a:t>Vysvetlite rozdiel medzi aktívnym a pasívnym opotrebením</a:t>
            </a:r>
          </a:p>
          <a:p>
            <a:pPr eaLnBrk="1" hangingPunct="1">
              <a:buFont typeface="Wingdings 2" panose="05020102010507070707" pitchFamily="18" charset="2"/>
              <a:buNone/>
            </a:pPr>
            <a:endParaRPr lang="sk-SK" altLang="sk-SK" smtClean="0"/>
          </a:p>
        </p:txBody>
      </p:sp>
    </p:spTree>
    <p:extLst>
      <p:ext uri="{BB962C8B-B14F-4D97-AF65-F5344CB8AC3E}">
        <p14:creationId xmlns:p14="http://schemas.microsoft.com/office/powerpoint/2010/main" val="27826014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defRPr/>
            </a:pPr>
            <a:r>
              <a:rPr lang="sk-SK" dirty="0" smtClean="0">
                <a:solidFill>
                  <a:schemeClr val="accent1">
                    <a:satMod val="150000"/>
                  </a:schemeClr>
                </a:solidFill>
              </a:rPr>
              <a:t>Odpisovanie dlhodobého majetku</a:t>
            </a:r>
            <a:endParaRPr lang="sk-SK" dirty="0">
              <a:solidFill>
                <a:schemeClr val="accent1">
                  <a:satMod val="150000"/>
                </a:schemeClr>
              </a:solidFill>
            </a:endParaRPr>
          </a:p>
        </p:txBody>
      </p:sp>
    </p:spTree>
    <p:extLst>
      <p:ext uri="{BB962C8B-B14F-4D97-AF65-F5344CB8AC3E}">
        <p14:creationId xmlns:p14="http://schemas.microsoft.com/office/powerpoint/2010/main" val="1148483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Cieľ</a:t>
            </a:r>
            <a:endParaRPr lang="sk-SK" dirty="0">
              <a:solidFill>
                <a:schemeClr val="accent1">
                  <a:satMod val="150000"/>
                </a:schemeClr>
              </a:solidFill>
            </a:endParaRPr>
          </a:p>
        </p:txBody>
      </p:sp>
      <p:sp>
        <p:nvSpPr>
          <p:cNvPr id="59395" name="Zástupný symbol obsahu 2"/>
          <p:cNvSpPr>
            <a:spLocks noGrp="1"/>
          </p:cNvSpPr>
          <p:nvPr>
            <p:ph idx="1"/>
          </p:nvPr>
        </p:nvSpPr>
        <p:spPr/>
        <p:txBody>
          <a:bodyPr/>
          <a:lstStyle/>
          <a:p>
            <a:pPr algn="just" eaLnBrk="1" hangingPunct="1"/>
            <a:r>
              <a:rPr lang="sk-SK" altLang="sk-SK" smtClean="0"/>
              <a:t>Rozlíšiť odpisovaný a neodpisovaný dlhodobý majetok</a:t>
            </a:r>
          </a:p>
          <a:p>
            <a:pPr algn="just" eaLnBrk="1" hangingPunct="1"/>
            <a:r>
              <a:rPr lang="sk-SK" altLang="sk-SK" smtClean="0"/>
              <a:t>Charakterizovať pojem odpis</a:t>
            </a:r>
          </a:p>
          <a:p>
            <a:pPr algn="just" eaLnBrk="1" hangingPunct="1"/>
            <a:r>
              <a:rPr lang="sk-SK" altLang="sk-SK" smtClean="0"/>
              <a:t>Vysvetliť rozdiel medzi účtovnými a daňovými odpismi</a:t>
            </a:r>
          </a:p>
          <a:p>
            <a:pPr algn="just" eaLnBrk="1" hangingPunct="1"/>
            <a:r>
              <a:rPr lang="sk-SK" altLang="sk-SK" smtClean="0"/>
              <a:t>Charakterizovať postup pri výpočte daňových odpisov</a:t>
            </a:r>
          </a:p>
          <a:p>
            <a:pPr algn="just" eaLnBrk="1" hangingPunct="1"/>
            <a:r>
              <a:rPr lang="sk-SK" altLang="sk-SK" smtClean="0"/>
              <a:t>Vysvetliť rozdiel medzi rovnomerným a nerovnomerným odpisovaním</a:t>
            </a:r>
          </a:p>
        </p:txBody>
      </p:sp>
    </p:spTree>
    <p:extLst>
      <p:ext uri="{BB962C8B-B14F-4D97-AF65-F5344CB8AC3E}">
        <p14:creationId xmlns:p14="http://schemas.microsoft.com/office/powerpoint/2010/main" val="3245841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012294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Dôvody neodpisovania</a:t>
            </a:r>
            <a:endParaRPr lang="sk-SK" dirty="0"/>
          </a:p>
        </p:txBody>
      </p:sp>
      <p:sp>
        <p:nvSpPr>
          <p:cNvPr id="3" name="Zástupný symbol obsahu 2"/>
          <p:cNvSpPr>
            <a:spLocks noGrp="1"/>
          </p:cNvSpPr>
          <p:nvPr>
            <p:ph idx="1"/>
          </p:nvPr>
        </p:nvSpPr>
        <p:spPr/>
        <p:txBody>
          <a:bodyPr/>
          <a:lstStyle/>
          <a:p>
            <a:r>
              <a:rPr lang="sk-SK" dirty="0" smtClean="0"/>
              <a:t>Pozemky – budú vždy existovať, dnes i v budúcnosti</a:t>
            </a:r>
          </a:p>
          <a:p>
            <a:r>
              <a:rPr lang="sk-SK" dirty="0" smtClean="0"/>
              <a:t>Umelecké diela a zbierky – ich cena na trhu stále rastie.</a:t>
            </a:r>
          </a:p>
          <a:p>
            <a:r>
              <a:rPr lang="sk-SK" dirty="0" smtClean="0"/>
              <a:t>Nedokončené nehmotné a hmotné investície – nie sú zaradené do používania, preto sa neodpisujú</a:t>
            </a:r>
          </a:p>
          <a:p>
            <a:pPr marL="0" indent="0">
              <a:buNone/>
            </a:pPr>
            <a:r>
              <a:rPr lang="sk-SK" dirty="0" smtClean="0"/>
              <a:t> </a:t>
            </a:r>
            <a:endParaRPr lang="sk-SK" dirty="0"/>
          </a:p>
        </p:txBody>
      </p:sp>
    </p:spTree>
    <p:extLst>
      <p:ext uri="{BB962C8B-B14F-4D97-AF65-F5344CB8AC3E}">
        <p14:creationId xmlns:p14="http://schemas.microsoft.com/office/powerpoint/2010/main" val="15246059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Rozdeľte majetok na odpisovaný a neodpisovaný</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smtClean="0"/>
              <a:t>výrobná linka na výrobu cukru,</a:t>
            </a:r>
          </a:p>
          <a:p>
            <a:r>
              <a:rPr lang="sk-SK" dirty="0" smtClean="0"/>
              <a:t>poľnohospodárska pôda,</a:t>
            </a:r>
          </a:p>
          <a:p>
            <a:r>
              <a:rPr lang="sk-SK" dirty="0" smtClean="0"/>
              <a:t>náklady vynaložené na obstaranie DHM pred jeho zaradením do používania,</a:t>
            </a:r>
          </a:p>
          <a:p>
            <a:r>
              <a:rPr lang="sk-SK" dirty="0"/>
              <a:t>p</a:t>
            </a:r>
            <a:r>
              <a:rPr lang="sk-SK" dirty="0" smtClean="0"/>
              <a:t>ohľadávka so splatnosťou 2 roky,</a:t>
            </a:r>
          </a:p>
          <a:p>
            <a:r>
              <a:rPr lang="sk-SK" dirty="0" smtClean="0"/>
              <a:t>cenný papier – akcia,</a:t>
            </a:r>
          </a:p>
          <a:p>
            <a:r>
              <a:rPr lang="sk-SK" dirty="0"/>
              <a:t>z</a:t>
            </a:r>
            <a:r>
              <a:rPr lang="sk-SK" dirty="0" smtClean="0"/>
              <a:t>bierka pamätných mincí,</a:t>
            </a:r>
          </a:p>
          <a:p>
            <a:r>
              <a:rPr lang="sk-SK" dirty="0" smtClean="0"/>
              <a:t>výrobná hala,</a:t>
            </a:r>
          </a:p>
          <a:p>
            <a:r>
              <a:rPr lang="sk-SK" dirty="0" smtClean="0"/>
              <a:t>preddavky od odberateľa na výrobu lode,</a:t>
            </a:r>
          </a:p>
          <a:p>
            <a:r>
              <a:rPr lang="sk-SK" dirty="0" smtClean="0"/>
              <a:t>auto.</a:t>
            </a:r>
            <a:endParaRPr lang="sk-SK" dirty="0"/>
          </a:p>
        </p:txBody>
      </p:sp>
    </p:spTree>
    <p:extLst>
      <p:ext uri="{BB962C8B-B14F-4D97-AF65-F5344CB8AC3E}">
        <p14:creationId xmlns:p14="http://schemas.microsoft.com/office/powerpoint/2010/main" val="39417807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Odpis</a:t>
            </a:r>
            <a:endParaRPr lang="sk-SK" dirty="0">
              <a:solidFill>
                <a:schemeClr val="accent1">
                  <a:satMod val="150000"/>
                </a:schemeClr>
              </a:solidFill>
            </a:endParaRPr>
          </a:p>
        </p:txBody>
      </p:sp>
      <p:sp>
        <p:nvSpPr>
          <p:cNvPr id="3" name="Zástupný symbol obsahu 2"/>
          <p:cNvSpPr>
            <a:spLocks noGrp="1"/>
          </p:cNvSpPr>
          <p:nvPr>
            <p:ph idx="1"/>
          </p:nvPr>
        </p:nvSpPr>
        <p:spPr>
          <a:xfrm>
            <a:off x="1330036" y="1774826"/>
            <a:ext cx="8880764" cy="4822825"/>
          </a:xfrm>
        </p:spPr>
        <p:txBody>
          <a:bodyPr rtlCol="0">
            <a:normAutofit/>
          </a:bodyPr>
          <a:lstStyle/>
          <a:p>
            <a:pPr marL="438912" indent="-320040" algn="just">
              <a:spcBef>
                <a:spcPts val="0"/>
              </a:spcBef>
              <a:buFont typeface="Wingdings 2"/>
              <a:buChar char=""/>
              <a:defRPr/>
            </a:pPr>
            <a:r>
              <a:rPr lang="sk-SK" dirty="0" smtClean="0"/>
              <a:t>Peňažné vyjadrenie opotrebenia dlhodobého majetku za určité obdobie. Slúži na postupné vytváranie vlastných zdrojov podniku.</a:t>
            </a:r>
          </a:p>
          <a:p>
            <a:pPr marL="438912" indent="-320040" algn="just">
              <a:spcBef>
                <a:spcPts val="0"/>
              </a:spcBef>
              <a:buFont typeface="Wingdings 2"/>
              <a:buChar char=""/>
              <a:defRPr/>
            </a:pPr>
            <a:endParaRPr lang="sk-SK" dirty="0" smtClean="0"/>
          </a:p>
          <a:p>
            <a:pPr marL="438912" indent="-320040" algn="just">
              <a:spcBef>
                <a:spcPts val="0"/>
              </a:spcBef>
              <a:buFont typeface="Wingdings 2"/>
              <a:buChar char=""/>
              <a:defRPr/>
            </a:pPr>
            <a:r>
              <a:rPr lang="sk-SK" dirty="0" smtClean="0"/>
              <a:t>Dlhodobý majetok sa odpisuje zo vstupnej ceny, zvýšenej vstupnej ceny pri technickom zhodnotení, alebo zvýšenej zostatkovej ceny pri zrýchlenom odpisovaní</a:t>
            </a:r>
          </a:p>
          <a:p>
            <a:pPr marL="118872" indent="0" algn="just">
              <a:spcBef>
                <a:spcPts val="0"/>
              </a:spcBef>
              <a:buNone/>
              <a:defRPr/>
            </a:pPr>
            <a:endParaRPr lang="sk-SK" dirty="0" smtClean="0"/>
          </a:p>
        </p:txBody>
      </p:sp>
    </p:spTree>
    <p:extLst>
      <p:ext uri="{BB962C8B-B14F-4D97-AF65-F5344CB8AC3E}">
        <p14:creationId xmlns:p14="http://schemas.microsoft.com/office/powerpoint/2010/main" val="491280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Oprávky, zostatková cena</a:t>
            </a:r>
            <a:endParaRPr lang="sk-SK" dirty="0">
              <a:solidFill>
                <a:schemeClr val="accent1">
                  <a:satMod val="150000"/>
                </a:schemeClr>
              </a:solidFill>
            </a:endParaRPr>
          </a:p>
        </p:txBody>
      </p:sp>
      <p:sp>
        <p:nvSpPr>
          <p:cNvPr id="3" name="Zástupný symbol obsahu 2"/>
          <p:cNvSpPr>
            <a:spLocks noGrp="1"/>
          </p:cNvSpPr>
          <p:nvPr>
            <p:ph idx="1"/>
          </p:nvPr>
        </p:nvSpPr>
        <p:spPr/>
        <p:txBody>
          <a:bodyPr/>
          <a:lstStyle/>
          <a:p>
            <a:pPr eaLnBrk="1" hangingPunct="1"/>
            <a:r>
              <a:rPr lang="sk-SK" altLang="sk-SK" b="1" smtClean="0"/>
              <a:t>Oprávky </a:t>
            </a:r>
          </a:p>
          <a:p>
            <a:pPr eaLnBrk="1" hangingPunct="1">
              <a:buFont typeface="Wingdings 2" panose="05020102010507070707" pitchFamily="18" charset="2"/>
              <a:buNone/>
            </a:pPr>
            <a:r>
              <a:rPr lang="sk-SK" altLang="sk-SK" smtClean="0"/>
              <a:t>	- kumulované odpisy</a:t>
            </a:r>
          </a:p>
          <a:p>
            <a:pPr eaLnBrk="1" hangingPunct="1">
              <a:buFont typeface="Wingdings 2" panose="05020102010507070707" pitchFamily="18" charset="2"/>
              <a:buNone/>
            </a:pPr>
            <a:endParaRPr lang="sk-SK" altLang="sk-SK" smtClean="0"/>
          </a:p>
          <a:p>
            <a:pPr eaLnBrk="1" hangingPunct="1"/>
            <a:r>
              <a:rPr lang="sk-SK" altLang="sk-SK" b="1" smtClean="0"/>
              <a:t>Zostatková cena</a:t>
            </a:r>
          </a:p>
          <a:p>
            <a:pPr eaLnBrk="1" hangingPunct="1">
              <a:buFont typeface="Wingdings 2" panose="05020102010507070707" pitchFamily="18" charset="2"/>
              <a:buNone/>
            </a:pPr>
            <a:r>
              <a:rPr lang="sk-SK" altLang="sk-SK" smtClean="0"/>
              <a:t>	- vstupná cena znížená o hodnotu oprávok</a:t>
            </a:r>
          </a:p>
        </p:txBody>
      </p:sp>
    </p:spTree>
    <p:extLst>
      <p:ext uri="{BB962C8B-B14F-4D97-AF65-F5344CB8AC3E}">
        <p14:creationId xmlns:p14="http://schemas.microsoft.com/office/powerpoint/2010/main" val="3491304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amond(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327" y="365125"/>
            <a:ext cx="11194473" cy="1920875"/>
          </a:xfrm>
        </p:spPr>
        <p:txBody>
          <a:bodyPr>
            <a:noAutofit/>
          </a:bodyPr>
          <a:lstStyle/>
          <a:p>
            <a:pPr algn="ctr"/>
            <a:r>
              <a:rPr lang="sk-SK" sz="3200" b="1" dirty="0" smtClean="0"/>
              <a:t>Podnik kúpil v januári 2016 osobné auto za obstarávaciu cenu 20 000 eur. V tom istom roku ho začal používať a rovnomerne odpisovať. Bolo zaevidované do inventárnej karty. Auto je zaradené do 1. odpisovej skupiny a výška odpisu za rok je 5 000 eur. </a:t>
            </a:r>
            <a:endParaRPr lang="sk-SK" sz="3200" b="1" dirty="0"/>
          </a:p>
        </p:txBody>
      </p:sp>
      <p:pic>
        <p:nvPicPr>
          <p:cNvPr id="4" name="Zástupný symbol obsahu 3"/>
          <p:cNvPicPr>
            <a:picLocks noGrp="1" noChangeAspect="1"/>
          </p:cNvPicPr>
          <p:nvPr>
            <p:ph idx="1"/>
          </p:nvPr>
        </p:nvPicPr>
        <p:blipFill>
          <a:blip r:embed="rId2"/>
          <a:stretch>
            <a:fillRect/>
          </a:stretch>
        </p:blipFill>
        <p:spPr>
          <a:xfrm>
            <a:off x="387927" y="2286000"/>
            <a:ext cx="11346873" cy="4572000"/>
          </a:xfrm>
          <a:prstGeom prst="rect">
            <a:avLst/>
          </a:prstGeom>
        </p:spPr>
      </p:pic>
    </p:spTree>
    <p:extLst>
      <p:ext uri="{BB962C8B-B14F-4D97-AF65-F5344CB8AC3E}">
        <p14:creationId xmlns:p14="http://schemas.microsoft.com/office/powerpoint/2010/main" val="41033456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4236" y="55418"/>
            <a:ext cx="10515600" cy="798657"/>
          </a:xfrm>
        </p:spPr>
        <p:txBody>
          <a:bodyPr/>
          <a:lstStyle/>
          <a:p>
            <a:pPr>
              <a:defRPr/>
            </a:pPr>
            <a:r>
              <a:rPr lang="sk-SK" dirty="0" smtClean="0">
                <a:solidFill>
                  <a:schemeClr val="accent1">
                    <a:satMod val="150000"/>
                  </a:schemeClr>
                </a:solidFill>
              </a:rPr>
              <a:t>Druhy odpisov</a:t>
            </a:r>
            <a:endParaRPr lang="sk-SK" dirty="0">
              <a:solidFill>
                <a:schemeClr val="accent1">
                  <a:satMod val="150000"/>
                </a:schemeClr>
              </a:solidFill>
            </a:endParaRPr>
          </a:p>
        </p:txBody>
      </p:sp>
      <p:sp>
        <p:nvSpPr>
          <p:cNvPr id="3" name="Zástupný symbol obsahu 2"/>
          <p:cNvSpPr>
            <a:spLocks noGrp="1"/>
          </p:cNvSpPr>
          <p:nvPr>
            <p:ph idx="1"/>
          </p:nvPr>
        </p:nvSpPr>
        <p:spPr>
          <a:xfrm>
            <a:off x="304800" y="854075"/>
            <a:ext cx="11637818" cy="5671415"/>
          </a:xfrm>
        </p:spPr>
        <p:txBody>
          <a:bodyPr>
            <a:normAutofit/>
          </a:bodyPr>
          <a:lstStyle/>
          <a:p>
            <a:pPr eaLnBrk="1" hangingPunct="1"/>
            <a:r>
              <a:rPr lang="sk-SK" altLang="sk-SK" b="1" dirty="0" smtClean="0"/>
              <a:t>Účtovné</a:t>
            </a:r>
          </a:p>
          <a:p>
            <a:pPr algn="just" eaLnBrk="1" hangingPunct="1">
              <a:buFont typeface="Wingdings 2" panose="05020102010507070707" pitchFamily="18" charset="2"/>
              <a:buNone/>
            </a:pPr>
            <a:r>
              <a:rPr lang="sk-SK" altLang="sk-SK" dirty="0" smtClean="0"/>
              <a:t>	vyjadrujú </a:t>
            </a:r>
            <a:r>
              <a:rPr lang="sk-SK" altLang="sk-SK" u="sng" dirty="0" smtClean="0"/>
              <a:t>skutočné</a:t>
            </a:r>
            <a:r>
              <a:rPr lang="sk-SK" altLang="sk-SK" dirty="0" smtClean="0"/>
              <a:t> opotrebenie dlhodobého majetku – podnik si ich výšku, dobu odpisovania a spôsob odpisovania určí sám. Používajú sa preto, že istý druh majetku sa v podniku nevyužíva rovnako – rozdielne sa opotrebováva. </a:t>
            </a:r>
          </a:p>
          <a:p>
            <a:pPr algn="just" eaLnBrk="1" hangingPunct="1">
              <a:buFont typeface="Wingdings 2" panose="05020102010507070707" pitchFamily="18" charset="2"/>
              <a:buNone/>
            </a:pPr>
            <a:endParaRPr lang="sk-SK" altLang="sk-SK" dirty="0" smtClean="0"/>
          </a:p>
          <a:p>
            <a:pPr algn="just" eaLnBrk="1" hangingPunct="1"/>
            <a:r>
              <a:rPr lang="sk-SK" altLang="sk-SK" b="1" dirty="0" smtClean="0"/>
              <a:t>Daňové </a:t>
            </a:r>
          </a:p>
          <a:p>
            <a:pPr algn="just" eaLnBrk="1" hangingPunct="1">
              <a:buFont typeface="Wingdings 2" panose="05020102010507070707" pitchFamily="18" charset="2"/>
              <a:buNone/>
            </a:pPr>
            <a:r>
              <a:rPr lang="sk-SK" altLang="sk-SK" dirty="0" smtClean="0"/>
              <a:t>	ich výšku podnik vypočíta podľa postupu uvedenom v zákone o dani z príjmov – </a:t>
            </a:r>
            <a:r>
              <a:rPr lang="sk-SK" altLang="sk-SK" u="sng" dirty="0" smtClean="0"/>
              <a:t>neodzrkadľujú skutočné </a:t>
            </a:r>
            <a:r>
              <a:rPr lang="sk-SK" altLang="sk-SK" dirty="0" smtClean="0"/>
              <a:t>opotrebenie majetku. Vyjadrujú peňažnú výšku odpisov DHM a DNM, ktorá je uznaná ako daňový výdavok na dosiahnutie, zabezpečenie a udržanie príjmov podniku. Na daňové účely možno odpísať iba majetok, ktorý má podnik v používaní k 31. 12. bežného roka, doba odpisovania je stanovená zákonom.</a:t>
            </a:r>
          </a:p>
        </p:txBody>
      </p:sp>
    </p:spTree>
    <p:extLst>
      <p:ext uri="{BB962C8B-B14F-4D97-AF65-F5344CB8AC3E}">
        <p14:creationId xmlns:p14="http://schemas.microsoft.com/office/powerpoint/2010/main" val="1457161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amond(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38200" y="31750"/>
            <a:ext cx="10515600" cy="799524"/>
          </a:xfrm>
        </p:spPr>
        <p:txBody>
          <a:bodyPr/>
          <a:lstStyle/>
          <a:p>
            <a:pPr>
              <a:defRPr/>
            </a:pPr>
            <a:r>
              <a:rPr lang="sk-SK" dirty="0" smtClean="0">
                <a:solidFill>
                  <a:schemeClr val="accent1">
                    <a:satMod val="150000"/>
                  </a:schemeClr>
                </a:solidFill>
              </a:rPr>
              <a:t>Dlhodobý hmotný majetok</a:t>
            </a:r>
            <a:endParaRPr lang="sk-SK" dirty="0">
              <a:solidFill>
                <a:schemeClr val="accent1">
                  <a:satMod val="150000"/>
                </a:schemeClr>
              </a:solidFill>
            </a:endParaRPr>
          </a:p>
        </p:txBody>
      </p:sp>
      <p:pic>
        <p:nvPicPr>
          <p:cNvPr id="5" name="Obrázok 4"/>
          <p:cNvPicPr>
            <a:picLocks noChangeAspect="1"/>
          </p:cNvPicPr>
          <p:nvPr/>
        </p:nvPicPr>
        <p:blipFill>
          <a:blip r:embed="rId2"/>
          <a:stretch>
            <a:fillRect/>
          </a:stretch>
        </p:blipFill>
        <p:spPr>
          <a:xfrm>
            <a:off x="235527" y="831274"/>
            <a:ext cx="11813850" cy="5708071"/>
          </a:xfrm>
          <a:prstGeom prst="rect">
            <a:avLst/>
          </a:prstGeom>
        </p:spPr>
      </p:pic>
    </p:spTree>
    <p:extLst>
      <p:ext uri="{BB962C8B-B14F-4D97-AF65-F5344CB8AC3E}">
        <p14:creationId xmlns:p14="http://schemas.microsoft.com/office/powerpoint/2010/main" val="22080716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Aký druh odpisov by ste zvolili?</a:t>
            </a:r>
            <a:endParaRPr lang="sk-SK" dirty="0"/>
          </a:p>
        </p:txBody>
      </p:sp>
      <p:sp>
        <p:nvSpPr>
          <p:cNvPr id="3" name="Zástupný symbol obsahu 2"/>
          <p:cNvSpPr>
            <a:spLocks noGrp="1"/>
          </p:cNvSpPr>
          <p:nvPr>
            <p:ph idx="1"/>
          </p:nvPr>
        </p:nvSpPr>
        <p:spPr>
          <a:xfrm>
            <a:off x="838200" y="1825625"/>
            <a:ext cx="10515600" cy="2469284"/>
          </a:xfrm>
        </p:spPr>
        <p:txBody>
          <a:bodyPr/>
          <a:lstStyle/>
          <a:p>
            <a:pPr algn="just"/>
            <a:r>
              <a:rPr lang="sk-SK" dirty="0" smtClean="0"/>
              <a:t>Podnik kúpil dve rovnaké auta. Jedno bude využívať na svoje pracovné účely riaditeľ podniku. Druhé auto bude k dispozícii zamestnancom obchodného oddelenia, ktorí majú v pracovnej náplni časté služobné cesty po celej republike i v Čechách. Dá sa predpokladať, že auto budú takmer denne využívať na dlhšie trasy, čo ovplyvní aj jeho skoršie opotrebenie. </a:t>
            </a:r>
            <a:endParaRPr lang="sk-SK" dirty="0"/>
          </a:p>
        </p:txBody>
      </p:sp>
      <p:pic>
        <p:nvPicPr>
          <p:cNvPr id="4" name="Obrázok 3"/>
          <p:cNvPicPr>
            <a:picLocks noChangeAspect="1"/>
          </p:cNvPicPr>
          <p:nvPr/>
        </p:nvPicPr>
        <p:blipFill>
          <a:blip r:embed="rId2"/>
          <a:stretch>
            <a:fillRect/>
          </a:stretch>
        </p:blipFill>
        <p:spPr>
          <a:xfrm>
            <a:off x="993632" y="4294909"/>
            <a:ext cx="10588769" cy="2313709"/>
          </a:xfrm>
          <a:prstGeom prst="rect">
            <a:avLst/>
          </a:prstGeom>
        </p:spPr>
      </p:pic>
    </p:spTree>
    <p:extLst>
      <p:ext uri="{BB962C8B-B14F-4D97-AF65-F5344CB8AC3E}">
        <p14:creationId xmlns:p14="http://schemas.microsoft.com/office/powerpoint/2010/main" val="156213707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defRPr/>
            </a:pPr>
            <a:r>
              <a:rPr lang="sk-SK" sz="3200" dirty="0">
                <a:solidFill>
                  <a:schemeClr val="accent1">
                    <a:satMod val="150000"/>
                  </a:schemeClr>
                </a:solidFill>
              </a:rPr>
              <a:t>Úloha: Určite, v akom prípade by ste použili účtovné a v akom daňové odpisy – zdôvodnite svoje tvrdenie</a:t>
            </a:r>
          </a:p>
        </p:txBody>
      </p:sp>
      <p:sp>
        <p:nvSpPr>
          <p:cNvPr id="63491" name="Zástupný symbol obsahu 2"/>
          <p:cNvSpPr>
            <a:spLocks noGrp="1"/>
          </p:cNvSpPr>
          <p:nvPr>
            <p:ph idx="1"/>
          </p:nvPr>
        </p:nvSpPr>
        <p:spPr/>
        <p:txBody>
          <a:bodyPr/>
          <a:lstStyle/>
          <a:p>
            <a:pPr algn="just" eaLnBrk="1" hangingPunct="1"/>
            <a:r>
              <a:rPr lang="sk-SK" altLang="sk-SK" smtClean="0"/>
              <a:t>Sústruh má dobu odpisovania 4 roky. V podniku však majú troj - smennú prevádzku v dôsledku ktorej sa stroj po dvoch rokoch znehodnotí tak, že ho je nutné nahradiť novým</a:t>
            </a:r>
          </a:p>
          <a:p>
            <a:pPr algn="just" eaLnBrk="1" hangingPunct="1"/>
            <a:r>
              <a:rPr lang="sk-SK" altLang="sk-SK" smtClean="0"/>
              <a:t>Podnik postavil výrobnú halu, jej doba odpisovania je 20 rokov</a:t>
            </a:r>
          </a:p>
          <a:p>
            <a:pPr algn="just" eaLnBrk="1" hangingPunct="1"/>
            <a:r>
              <a:rPr lang="sk-SK" altLang="sk-SK" smtClean="0"/>
              <a:t>Hydraulický lis je v podniku používaný len ojedinele</a:t>
            </a:r>
          </a:p>
        </p:txBody>
      </p:sp>
    </p:spTree>
    <p:extLst>
      <p:ext uri="{BB962C8B-B14F-4D97-AF65-F5344CB8AC3E}">
        <p14:creationId xmlns:p14="http://schemas.microsoft.com/office/powerpoint/2010/main" val="17272416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Aký druh odpisov </a:t>
            </a:r>
            <a:r>
              <a:rPr lang="sk-SK" dirty="0" smtClean="0"/>
              <a:t>bol použitý?</a:t>
            </a:r>
            <a:endParaRPr lang="sk-SK" dirty="0"/>
          </a:p>
        </p:txBody>
      </p:sp>
      <p:sp>
        <p:nvSpPr>
          <p:cNvPr id="3" name="Zástupný symbol obsahu 2"/>
          <p:cNvSpPr>
            <a:spLocks noGrp="1"/>
          </p:cNvSpPr>
          <p:nvPr>
            <p:ph idx="1"/>
          </p:nvPr>
        </p:nvSpPr>
        <p:spPr/>
        <p:txBody>
          <a:bodyPr/>
          <a:lstStyle/>
          <a:p>
            <a:pPr algn="just"/>
            <a:r>
              <a:rPr lang="sk-SK" dirty="0" smtClean="0"/>
              <a:t>Podnik si obstaral poľnohospodársky stroj za vstupnú cenu 43 200 eur. Rozhodol sa odpísať ho rovnomerne za 8 rokov. Zostavil si odpisový plán, v ktorom určil výšku odpisov za jednotlivé roky (5400 eur).</a:t>
            </a:r>
            <a:endParaRPr lang="sk-SK" dirty="0"/>
          </a:p>
        </p:txBody>
      </p:sp>
    </p:spTree>
    <p:extLst>
      <p:ext uri="{BB962C8B-B14F-4D97-AF65-F5344CB8AC3E}">
        <p14:creationId xmlns:p14="http://schemas.microsoft.com/office/powerpoint/2010/main" val="24690637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Úloha: Doplňte chýbajúce výrazy</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lgn="just">
              <a:spcBef>
                <a:spcPts val="0"/>
              </a:spcBef>
              <a:buFont typeface="Wingdings 2"/>
              <a:buChar char=""/>
              <a:defRPr/>
            </a:pPr>
            <a:r>
              <a:rPr lang="sk-SK" dirty="0" smtClean="0"/>
              <a:t>Odpisy, ktoré vyjadrujú skutočné opotrebenie majetku nazývame ..................... odpisy</a:t>
            </a:r>
          </a:p>
          <a:p>
            <a:pPr marL="438912" indent="-320040" algn="just">
              <a:spcBef>
                <a:spcPts val="0"/>
              </a:spcBef>
              <a:buFont typeface="Wingdings 2"/>
              <a:buChar char=""/>
              <a:defRPr/>
            </a:pPr>
            <a:r>
              <a:rPr lang="sk-SK" dirty="0" smtClean="0"/>
              <a:t>Súhrn odpisov majetku za jednotlivé roky jeho používania označujeme pojmom ................................</a:t>
            </a:r>
          </a:p>
          <a:p>
            <a:pPr marL="438912" indent="-320040" algn="just">
              <a:spcBef>
                <a:spcPts val="0"/>
              </a:spcBef>
              <a:buFont typeface="Wingdings 2"/>
              <a:buChar char=""/>
              <a:defRPr/>
            </a:pPr>
            <a:r>
              <a:rPr lang="sk-SK" dirty="0" smtClean="0"/>
              <a:t>Rozdiel medzi obstarávacou cenou majetku a oprávkami predstavuje ..................................</a:t>
            </a:r>
          </a:p>
          <a:p>
            <a:pPr marL="438912" indent="-320040" algn="just">
              <a:spcBef>
                <a:spcPts val="0"/>
              </a:spcBef>
              <a:buFont typeface="Wingdings 2"/>
              <a:buChar char=""/>
              <a:defRPr/>
            </a:pPr>
            <a:r>
              <a:rPr lang="sk-SK" dirty="0" smtClean="0"/>
              <a:t>Odpisy vypočítané v súlade so </a:t>
            </a:r>
            <a:r>
              <a:rPr lang="sk-SK" smtClean="0"/>
              <a:t>zákonom o </a:t>
            </a:r>
            <a:r>
              <a:rPr lang="sk-SK" dirty="0" smtClean="0"/>
              <a:t>dani z príjmu označujeme pojmom ................................. odpisy</a:t>
            </a:r>
          </a:p>
          <a:p>
            <a:pPr marL="438912" indent="-320040" algn="just">
              <a:spcBef>
                <a:spcPts val="0"/>
              </a:spcBef>
              <a:buFont typeface="Wingdings 2"/>
              <a:buChar char=""/>
              <a:defRPr/>
            </a:pPr>
            <a:r>
              <a:rPr lang="sk-SK" dirty="0" smtClean="0"/>
              <a:t>Peňažné vyjadrenie opotrebenia majetku vyjadrujú ...................</a:t>
            </a:r>
          </a:p>
          <a:p>
            <a:pPr marL="438912" indent="-320040">
              <a:spcBef>
                <a:spcPts val="0"/>
              </a:spcBef>
              <a:buFont typeface="Wingdings 2"/>
              <a:buChar char=""/>
              <a:defRPr/>
            </a:pPr>
            <a:endParaRPr lang="sk-SK" dirty="0"/>
          </a:p>
        </p:txBody>
      </p:sp>
    </p:spTree>
    <p:extLst>
      <p:ext uri="{BB962C8B-B14F-4D97-AF65-F5344CB8AC3E}">
        <p14:creationId xmlns:p14="http://schemas.microsoft.com/office/powerpoint/2010/main" val="17889597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sk-SK" dirty="0" smtClean="0">
                <a:solidFill>
                  <a:schemeClr val="accent1">
                    <a:satMod val="150000"/>
                  </a:schemeClr>
                </a:solidFill>
              </a:rPr>
              <a:t>Postup pri výpočte daňových odpisov</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633222" indent="-514350" algn="just">
              <a:spcBef>
                <a:spcPts val="0"/>
              </a:spcBef>
              <a:buFont typeface="Wingdings 2"/>
              <a:buAutoNum type="arabicPeriod"/>
              <a:defRPr/>
            </a:pPr>
            <a:r>
              <a:rPr lang="sk-SK" dirty="0" smtClean="0"/>
              <a:t>Zaradenie majetku do príslušnej odpisovej skupiny - rozlišujeme šesť odpisových skupín s rôznou dobou odpisovania</a:t>
            </a:r>
          </a:p>
          <a:p>
            <a:pPr marL="633222" indent="-514350" algn="just">
              <a:spcBef>
                <a:spcPts val="0"/>
              </a:spcBef>
              <a:buFont typeface="Wingdings 2"/>
              <a:buAutoNum type="arabicPeriod"/>
              <a:defRPr/>
            </a:pPr>
            <a:r>
              <a:rPr lang="sk-SK" dirty="0" smtClean="0"/>
              <a:t>Voľba spôsobu (metódy) odpisovania</a:t>
            </a:r>
          </a:p>
          <a:p>
            <a:pPr marL="633222" indent="-514350">
              <a:spcBef>
                <a:spcPts val="0"/>
              </a:spcBef>
              <a:buNone/>
              <a:defRPr/>
            </a:pPr>
            <a:endParaRPr lang="sk-SK" dirty="0" smtClean="0"/>
          </a:p>
          <a:p>
            <a:pPr marL="633222" indent="-514350" algn="ctr">
              <a:spcBef>
                <a:spcPts val="0"/>
              </a:spcBef>
              <a:buNone/>
              <a:defRPr/>
            </a:pPr>
            <a:r>
              <a:rPr lang="sk-SK" dirty="0" smtClean="0"/>
              <a:t>Metódu odpisovania nie je možné následne meniť.</a:t>
            </a:r>
          </a:p>
          <a:p>
            <a:pPr marL="438912" indent="-320040">
              <a:spcBef>
                <a:spcPts val="0"/>
              </a:spcBef>
              <a:buFont typeface="Wingdings 2"/>
              <a:buChar char=""/>
              <a:defRPr/>
            </a:pPr>
            <a:endParaRPr lang="sk-SK" dirty="0"/>
          </a:p>
        </p:txBody>
      </p:sp>
    </p:spTree>
    <p:extLst>
      <p:ext uri="{BB962C8B-B14F-4D97-AF65-F5344CB8AC3E}">
        <p14:creationId xmlns:p14="http://schemas.microsoft.com/office/powerpoint/2010/main" val="20577978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Doba odpisovania DM pri daňových odpisoch</a:t>
            </a:r>
            <a:endParaRPr lang="sk-SK" dirty="0"/>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2285070865"/>
              </p:ext>
            </p:extLst>
          </p:nvPr>
        </p:nvGraphicFramePr>
        <p:xfrm>
          <a:off x="290944" y="1825625"/>
          <a:ext cx="11062856" cy="3065030"/>
        </p:xfrm>
        <a:graphic>
          <a:graphicData uri="http://schemas.openxmlformats.org/drawingml/2006/table">
            <a:tbl>
              <a:tblPr firstRow="1" bandRow="1">
                <a:tableStyleId>{5C22544A-7EE6-4342-B048-85BDC9FD1C3A}</a:tableStyleId>
              </a:tblPr>
              <a:tblGrid>
                <a:gridCol w="5531428"/>
                <a:gridCol w="5531428"/>
              </a:tblGrid>
              <a:tr h="884376">
                <a:tc>
                  <a:txBody>
                    <a:bodyPr/>
                    <a:lstStyle/>
                    <a:p>
                      <a:pPr algn="ctr"/>
                      <a:r>
                        <a:rPr lang="sk-SK" sz="3200" dirty="0" smtClean="0">
                          <a:solidFill>
                            <a:schemeClr val="tx1"/>
                          </a:solidFill>
                        </a:rPr>
                        <a:t>DHM</a:t>
                      </a:r>
                      <a:endParaRPr lang="sk-SK" sz="3200" dirty="0">
                        <a:solidFill>
                          <a:schemeClr val="tx1"/>
                        </a:solidFill>
                      </a:endParaRPr>
                    </a:p>
                  </a:txBody>
                  <a:tcPr/>
                </a:tc>
                <a:tc>
                  <a:txBody>
                    <a:bodyPr/>
                    <a:lstStyle/>
                    <a:p>
                      <a:pPr algn="ctr"/>
                      <a:r>
                        <a:rPr lang="sk-SK" sz="3200" dirty="0" smtClean="0">
                          <a:solidFill>
                            <a:schemeClr val="tx1"/>
                          </a:solidFill>
                        </a:rPr>
                        <a:t>DNM</a:t>
                      </a:r>
                      <a:endParaRPr lang="sk-SK" sz="3200" dirty="0">
                        <a:solidFill>
                          <a:schemeClr val="tx1"/>
                        </a:solidFill>
                      </a:endParaRPr>
                    </a:p>
                  </a:txBody>
                  <a:tcPr/>
                </a:tc>
              </a:tr>
              <a:tr h="2180654">
                <a:tc>
                  <a:txBody>
                    <a:bodyPr/>
                    <a:lstStyle/>
                    <a:p>
                      <a:pPr algn="ctr"/>
                      <a:r>
                        <a:rPr lang="sk-SK" sz="3200" dirty="0" smtClean="0">
                          <a:solidFill>
                            <a:schemeClr val="tx1"/>
                          </a:solidFill>
                        </a:rPr>
                        <a:t>Doba odpisovania</a:t>
                      </a:r>
                      <a:r>
                        <a:rPr lang="sk-SK" sz="3200" baseline="0" dirty="0" smtClean="0">
                          <a:solidFill>
                            <a:schemeClr val="tx1"/>
                          </a:solidFill>
                        </a:rPr>
                        <a:t> závisí od toho, do ktorej odpisovej skupiny majetok patrí – máme 6. odpisových skupín.</a:t>
                      </a:r>
                      <a:endParaRPr lang="sk-SK" sz="3200" dirty="0">
                        <a:solidFill>
                          <a:schemeClr val="tx1"/>
                        </a:solidFill>
                      </a:endParaRPr>
                    </a:p>
                  </a:txBody>
                  <a:tcPr/>
                </a:tc>
                <a:tc>
                  <a:txBody>
                    <a:bodyPr/>
                    <a:lstStyle/>
                    <a:p>
                      <a:pPr algn="ctr"/>
                      <a:r>
                        <a:rPr lang="sk-SK" sz="3200" dirty="0" smtClean="0">
                          <a:solidFill>
                            <a:schemeClr val="tx1"/>
                          </a:solidFill>
                        </a:rPr>
                        <a:t>Majetok sa nezaraďuje</a:t>
                      </a:r>
                      <a:r>
                        <a:rPr lang="sk-SK" sz="3200" baseline="0" dirty="0" smtClean="0">
                          <a:solidFill>
                            <a:schemeClr val="tx1"/>
                          </a:solidFill>
                        </a:rPr>
                        <a:t> do odpisových skupín, ale odpíše sa podľa odpisového plánu v súlade s účtovnými predpismi. </a:t>
                      </a:r>
                      <a:endParaRPr lang="sk-SK" sz="3200" dirty="0">
                        <a:solidFill>
                          <a:schemeClr val="tx1"/>
                        </a:solidFill>
                      </a:endParaRPr>
                    </a:p>
                  </a:txBody>
                  <a:tcPr/>
                </a:tc>
              </a:tr>
            </a:tbl>
          </a:graphicData>
        </a:graphic>
      </p:graphicFrame>
    </p:spTree>
    <p:extLst>
      <p:ext uri="{BB962C8B-B14F-4D97-AF65-F5344CB8AC3E}">
        <p14:creationId xmlns:p14="http://schemas.microsoft.com/office/powerpoint/2010/main" val="40960147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1"/>
            <p:extLst>
              <p:ext uri="{D42A27DB-BD31-4B8C-83A1-F6EECF244321}">
                <p14:modId xmlns:p14="http://schemas.microsoft.com/office/powerpoint/2010/main" val="1266943993"/>
              </p:ext>
            </p:extLst>
          </p:nvPr>
        </p:nvGraphicFramePr>
        <p:xfrm>
          <a:off x="568036" y="665018"/>
          <a:ext cx="11222182" cy="5680367"/>
        </p:xfrm>
        <a:graphic>
          <a:graphicData uri="http://schemas.openxmlformats.org/drawingml/2006/table">
            <a:tbl>
              <a:tblPr firstRow="1" bandRow="1">
                <a:tableStyleId>{5C22544A-7EE6-4342-B048-85BDC9FD1C3A}</a:tableStyleId>
              </a:tblPr>
              <a:tblGrid>
                <a:gridCol w="5611091"/>
                <a:gridCol w="5611091"/>
              </a:tblGrid>
              <a:tr h="811481">
                <a:tc>
                  <a:txBody>
                    <a:bodyPr/>
                    <a:lstStyle/>
                    <a:p>
                      <a:pPr algn="ctr"/>
                      <a:r>
                        <a:rPr lang="sk-SK" sz="3600" dirty="0" smtClean="0"/>
                        <a:t>Odpisová skupina</a:t>
                      </a:r>
                      <a:endParaRPr lang="sk-SK" sz="3600" dirty="0"/>
                    </a:p>
                  </a:txBody>
                  <a:tcPr/>
                </a:tc>
                <a:tc>
                  <a:txBody>
                    <a:bodyPr/>
                    <a:lstStyle/>
                    <a:p>
                      <a:pPr algn="ctr"/>
                      <a:r>
                        <a:rPr lang="sk-SK" sz="3600" dirty="0" smtClean="0"/>
                        <a:t>Doba odpisovania v rokoch</a:t>
                      </a:r>
                      <a:endParaRPr lang="sk-SK" sz="3600" dirty="0"/>
                    </a:p>
                  </a:txBody>
                  <a:tcPr/>
                </a:tc>
              </a:tr>
              <a:tr h="811481">
                <a:tc>
                  <a:txBody>
                    <a:bodyPr/>
                    <a:lstStyle/>
                    <a:p>
                      <a:pPr algn="ctr"/>
                      <a:r>
                        <a:rPr lang="sk-SK" sz="3600" dirty="0" smtClean="0"/>
                        <a:t>1</a:t>
                      </a:r>
                      <a:endParaRPr lang="sk-SK" sz="3600" dirty="0"/>
                    </a:p>
                  </a:txBody>
                  <a:tcPr/>
                </a:tc>
                <a:tc>
                  <a:txBody>
                    <a:bodyPr/>
                    <a:lstStyle/>
                    <a:p>
                      <a:pPr algn="ctr"/>
                      <a:r>
                        <a:rPr lang="sk-SK" sz="3600" dirty="0" smtClean="0"/>
                        <a:t>4</a:t>
                      </a:r>
                      <a:endParaRPr lang="sk-SK" sz="3600" dirty="0"/>
                    </a:p>
                  </a:txBody>
                  <a:tcPr/>
                </a:tc>
              </a:tr>
              <a:tr h="811481">
                <a:tc>
                  <a:txBody>
                    <a:bodyPr/>
                    <a:lstStyle/>
                    <a:p>
                      <a:pPr algn="ctr"/>
                      <a:r>
                        <a:rPr lang="sk-SK" sz="3600" dirty="0" smtClean="0"/>
                        <a:t>2</a:t>
                      </a:r>
                      <a:endParaRPr lang="sk-SK" sz="3600" dirty="0"/>
                    </a:p>
                  </a:txBody>
                  <a:tcPr/>
                </a:tc>
                <a:tc>
                  <a:txBody>
                    <a:bodyPr/>
                    <a:lstStyle/>
                    <a:p>
                      <a:pPr algn="ctr"/>
                      <a:r>
                        <a:rPr lang="sk-SK" sz="3600" dirty="0" smtClean="0"/>
                        <a:t>6</a:t>
                      </a:r>
                      <a:endParaRPr lang="sk-SK" sz="3600" dirty="0"/>
                    </a:p>
                  </a:txBody>
                  <a:tcPr/>
                </a:tc>
              </a:tr>
              <a:tr h="811481">
                <a:tc>
                  <a:txBody>
                    <a:bodyPr/>
                    <a:lstStyle/>
                    <a:p>
                      <a:pPr algn="ctr"/>
                      <a:r>
                        <a:rPr lang="sk-SK" sz="3600" dirty="0" smtClean="0"/>
                        <a:t>3</a:t>
                      </a:r>
                      <a:endParaRPr lang="sk-SK" sz="3600" dirty="0"/>
                    </a:p>
                  </a:txBody>
                  <a:tcPr/>
                </a:tc>
                <a:tc>
                  <a:txBody>
                    <a:bodyPr/>
                    <a:lstStyle/>
                    <a:p>
                      <a:pPr algn="ctr"/>
                      <a:r>
                        <a:rPr lang="sk-SK" sz="3600" dirty="0" smtClean="0"/>
                        <a:t>8</a:t>
                      </a:r>
                      <a:endParaRPr lang="sk-SK" sz="3600" dirty="0"/>
                    </a:p>
                  </a:txBody>
                  <a:tcPr/>
                </a:tc>
              </a:tr>
              <a:tr h="811481">
                <a:tc>
                  <a:txBody>
                    <a:bodyPr/>
                    <a:lstStyle/>
                    <a:p>
                      <a:pPr algn="ctr"/>
                      <a:r>
                        <a:rPr lang="sk-SK" sz="3600" dirty="0" smtClean="0"/>
                        <a:t>4</a:t>
                      </a:r>
                      <a:endParaRPr lang="sk-SK" sz="3600" dirty="0"/>
                    </a:p>
                  </a:txBody>
                  <a:tcPr/>
                </a:tc>
                <a:tc>
                  <a:txBody>
                    <a:bodyPr/>
                    <a:lstStyle/>
                    <a:p>
                      <a:pPr algn="ctr"/>
                      <a:r>
                        <a:rPr lang="sk-SK" sz="3600" dirty="0" smtClean="0"/>
                        <a:t>12</a:t>
                      </a:r>
                      <a:endParaRPr lang="sk-SK" sz="3600" dirty="0"/>
                    </a:p>
                  </a:txBody>
                  <a:tcPr/>
                </a:tc>
              </a:tr>
              <a:tr h="811481">
                <a:tc>
                  <a:txBody>
                    <a:bodyPr/>
                    <a:lstStyle/>
                    <a:p>
                      <a:pPr algn="ctr"/>
                      <a:r>
                        <a:rPr lang="sk-SK" sz="3600" dirty="0" smtClean="0"/>
                        <a:t>5</a:t>
                      </a:r>
                      <a:endParaRPr lang="sk-SK" sz="3600" dirty="0"/>
                    </a:p>
                  </a:txBody>
                  <a:tcPr/>
                </a:tc>
                <a:tc>
                  <a:txBody>
                    <a:bodyPr/>
                    <a:lstStyle/>
                    <a:p>
                      <a:pPr algn="ctr"/>
                      <a:r>
                        <a:rPr lang="sk-SK" sz="3600" dirty="0" smtClean="0"/>
                        <a:t>20 </a:t>
                      </a:r>
                      <a:endParaRPr lang="sk-SK" sz="3600" dirty="0"/>
                    </a:p>
                  </a:txBody>
                  <a:tcPr/>
                </a:tc>
              </a:tr>
              <a:tr h="811481">
                <a:tc>
                  <a:txBody>
                    <a:bodyPr/>
                    <a:lstStyle/>
                    <a:p>
                      <a:pPr algn="ctr"/>
                      <a:r>
                        <a:rPr lang="sk-SK" sz="3600" dirty="0" smtClean="0"/>
                        <a:t>6</a:t>
                      </a:r>
                      <a:endParaRPr lang="sk-SK" sz="3600" dirty="0"/>
                    </a:p>
                  </a:txBody>
                  <a:tcPr/>
                </a:tc>
                <a:tc>
                  <a:txBody>
                    <a:bodyPr/>
                    <a:lstStyle/>
                    <a:p>
                      <a:pPr algn="ctr"/>
                      <a:r>
                        <a:rPr lang="sk-SK" sz="3600" dirty="0" smtClean="0"/>
                        <a:t>40</a:t>
                      </a:r>
                      <a:endParaRPr lang="sk-SK" sz="3600" dirty="0"/>
                    </a:p>
                  </a:txBody>
                  <a:tcPr/>
                </a:tc>
              </a:tr>
            </a:tbl>
          </a:graphicData>
        </a:graphic>
      </p:graphicFrame>
    </p:spTree>
    <p:extLst>
      <p:ext uri="{BB962C8B-B14F-4D97-AF65-F5344CB8AC3E}">
        <p14:creationId xmlns:p14="http://schemas.microsoft.com/office/powerpoint/2010/main" val="15135750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Spôsoby odpisovania</a:t>
            </a:r>
            <a:endParaRPr lang="sk-SK" dirty="0">
              <a:solidFill>
                <a:schemeClr val="accent1">
                  <a:satMod val="150000"/>
                </a:schemeClr>
              </a:solidFill>
            </a:endParaRPr>
          </a:p>
        </p:txBody>
      </p:sp>
      <p:sp>
        <p:nvSpPr>
          <p:cNvPr id="3" name="Zástupný symbol obsahu 2"/>
          <p:cNvSpPr>
            <a:spLocks noGrp="1"/>
          </p:cNvSpPr>
          <p:nvPr>
            <p:ph idx="1"/>
          </p:nvPr>
        </p:nvSpPr>
        <p:spPr/>
        <p:txBody>
          <a:bodyPr rtlCol="0">
            <a:normAutofit/>
          </a:bodyPr>
          <a:lstStyle/>
          <a:p>
            <a:pPr marL="438912" indent="-320040">
              <a:spcBef>
                <a:spcPts val="0"/>
              </a:spcBef>
              <a:buFont typeface="Wingdings 2"/>
              <a:buChar char=""/>
              <a:defRPr/>
            </a:pPr>
            <a:r>
              <a:rPr lang="sk-SK" b="1" dirty="0" smtClean="0"/>
              <a:t>Rovnomerné odpisovanie</a:t>
            </a:r>
          </a:p>
          <a:p>
            <a:pPr marL="438912" indent="-320040">
              <a:spcBef>
                <a:spcPts val="0"/>
              </a:spcBef>
              <a:buNone/>
              <a:defRPr/>
            </a:pPr>
            <a:r>
              <a:rPr lang="sk-SK" dirty="0" smtClean="0"/>
              <a:t>	Výška odpisov je počas celej doby odpisovania rovnaká</a:t>
            </a:r>
          </a:p>
          <a:p>
            <a:pPr marL="438912" indent="-320040">
              <a:spcBef>
                <a:spcPts val="0"/>
              </a:spcBef>
              <a:buNone/>
              <a:defRPr/>
            </a:pPr>
            <a:endParaRPr lang="sk-SK" dirty="0" smtClean="0"/>
          </a:p>
          <a:p>
            <a:pPr marL="438912" indent="-320040">
              <a:spcBef>
                <a:spcPts val="0"/>
              </a:spcBef>
              <a:buFont typeface="Wingdings 2"/>
              <a:buChar char=""/>
              <a:defRPr/>
            </a:pPr>
            <a:r>
              <a:rPr lang="sk-SK" b="1" dirty="0" smtClean="0"/>
              <a:t>Zrýchlené odpisovanie</a:t>
            </a:r>
          </a:p>
          <a:p>
            <a:pPr marL="438912" indent="-320040">
              <a:spcBef>
                <a:spcPts val="0"/>
              </a:spcBef>
              <a:buNone/>
              <a:defRPr/>
            </a:pPr>
            <a:r>
              <a:rPr lang="sk-SK" dirty="0" smtClean="0"/>
              <a:t>	Výška odpisov sa počas doby odpisovania mení. Zrýchlené odpisovanie je možné používať len pre odpisové skupiny 2 a 3. </a:t>
            </a:r>
          </a:p>
          <a:p>
            <a:pPr marL="438912" indent="-320040">
              <a:spcBef>
                <a:spcPts val="0"/>
              </a:spcBef>
              <a:buNone/>
              <a:defRPr/>
            </a:pPr>
            <a:r>
              <a:rPr lang="sk-SK" dirty="0" smtClean="0"/>
              <a:t>Rozlišujeme: </a:t>
            </a:r>
          </a:p>
          <a:p>
            <a:pPr marL="633222" indent="-514350">
              <a:spcBef>
                <a:spcPts val="0"/>
              </a:spcBef>
              <a:buFont typeface="Wingdings 2"/>
              <a:buAutoNum type="alphaLcParenR"/>
              <a:defRPr/>
            </a:pPr>
            <a:r>
              <a:rPr lang="sk-SK" dirty="0" smtClean="0"/>
              <a:t>Degresívne zrýchlené odpisovanie</a:t>
            </a:r>
          </a:p>
          <a:p>
            <a:pPr marL="633222" indent="-514350">
              <a:spcBef>
                <a:spcPts val="0"/>
              </a:spcBef>
              <a:buFont typeface="Wingdings 2"/>
              <a:buAutoNum type="alphaLcParenR"/>
              <a:defRPr/>
            </a:pPr>
            <a:r>
              <a:rPr lang="sk-SK" dirty="0" smtClean="0"/>
              <a:t>Progresívne zrýchlené odpisovanie</a:t>
            </a:r>
            <a:endParaRPr lang="sk-SK" dirty="0"/>
          </a:p>
        </p:txBody>
      </p:sp>
    </p:spTree>
    <p:extLst>
      <p:ext uri="{BB962C8B-B14F-4D97-AF65-F5344CB8AC3E}">
        <p14:creationId xmlns:p14="http://schemas.microsoft.com/office/powerpoint/2010/main" val="1354214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amond(in)">
                                      <p:cBhvr>
                                        <p:cTn id="12" dur="20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amond(in)">
                                      <p:cBhvr>
                                        <p:cTn id="17" dur="20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amond(in)">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60648"/>
            <a:ext cx="8229600" cy="1252728"/>
          </a:xfrm>
        </p:spPr>
        <p:txBody>
          <a:bodyPr>
            <a:normAutofit fontScale="90000"/>
          </a:bodyPr>
          <a:lstStyle/>
          <a:p>
            <a:pPr algn="ctr">
              <a:defRPr/>
            </a:pPr>
            <a:r>
              <a:rPr lang="sk-SK" sz="3600" dirty="0">
                <a:solidFill>
                  <a:schemeClr val="accent1">
                    <a:satMod val="150000"/>
                  </a:schemeClr>
                </a:solidFill>
              </a:rPr>
              <a:t>Úloha:</a:t>
            </a:r>
            <a:r>
              <a:rPr lang="sk-SK" dirty="0" smtClean="0">
                <a:solidFill>
                  <a:schemeClr val="accent1">
                    <a:satMod val="150000"/>
                  </a:schemeClr>
                </a:solidFill>
              </a:rPr>
              <a:t> </a:t>
            </a:r>
            <a:r>
              <a:rPr lang="sk-SK" sz="3100" dirty="0">
                <a:solidFill>
                  <a:schemeClr val="accent1">
                    <a:satMod val="150000"/>
                  </a:schemeClr>
                </a:solidFill>
              </a:rPr>
              <a:t>Otvorte si zákon o dani z príjmov – prílohu o zaradení majetku do odpisových skupín a určite, do ktorej odpisovej skupiny by ste zaradili:</a:t>
            </a:r>
            <a:r>
              <a:rPr lang="sk-SK" sz="2200" dirty="0">
                <a:solidFill>
                  <a:schemeClr val="accent1">
                    <a:satMod val="150000"/>
                  </a:schemeClr>
                </a:solidFill>
              </a:rPr>
              <a:t/>
            </a:r>
            <a:br>
              <a:rPr lang="sk-SK" sz="2200" dirty="0">
                <a:solidFill>
                  <a:schemeClr val="accent1">
                    <a:satMod val="150000"/>
                  </a:schemeClr>
                </a:solidFill>
              </a:rPr>
            </a:br>
            <a:endParaRPr lang="sk-SK" dirty="0">
              <a:solidFill>
                <a:schemeClr val="accent1">
                  <a:satMod val="150000"/>
                </a:schemeClr>
              </a:solidFill>
            </a:endParaRPr>
          </a:p>
        </p:txBody>
      </p:sp>
      <p:sp>
        <p:nvSpPr>
          <p:cNvPr id="3" name="Zástupný symbol obsahu 2"/>
          <p:cNvSpPr>
            <a:spLocks noGrp="1"/>
          </p:cNvSpPr>
          <p:nvPr>
            <p:ph idx="1"/>
          </p:nvPr>
        </p:nvSpPr>
        <p:spPr>
          <a:xfrm>
            <a:off x="1981200" y="1774826"/>
            <a:ext cx="8229600" cy="4894263"/>
          </a:xfrm>
        </p:spPr>
        <p:txBody>
          <a:bodyPr rtlCol="0">
            <a:normAutofit/>
          </a:bodyPr>
          <a:lstStyle/>
          <a:p>
            <a:pPr marL="438912" indent="-320040" algn="just">
              <a:spcBef>
                <a:spcPts val="0"/>
              </a:spcBef>
              <a:buFont typeface="Wingdings 2"/>
              <a:buChar char=""/>
              <a:defRPr/>
            </a:pPr>
            <a:r>
              <a:rPr lang="sk-SK" dirty="0" smtClean="0"/>
              <a:t>Stavebné žeriavy</a:t>
            </a:r>
          </a:p>
          <a:p>
            <a:pPr marL="438912" indent="-320040">
              <a:spcBef>
                <a:spcPts val="0"/>
              </a:spcBef>
              <a:buFont typeface="Wingdings 2"/>
              <a:buChar char=""/>
              <a:defRPr/>
            </a:pPr>
            <a:r>
              <a:rPr lang="sk-SK" dirty="0" smtClean="0"/>
              <a:t>Televízne kamery</a:t>
            </a:r>
          </a:p>
          <a:p>
            <a:pPr marL="438912" indent="-320040">
              <a:spcBef>
                <a:spcPts val="0"/>
              </a:spcBef>
              <a:buFont typeface="Wingdings 2"/>
              <a:buChar char=""/>
              <a:defRPr/>
            </a:pPr>
            <a:r>
              <a:rPr lang="sk-SK" dirty="0" smtClean="0"/>
              <a:t>Klimatizáciu</a:t>
            </a:r>
          </a:p>
          <a:p>
            <a:pPr marL="438912" indent="-320040">
              <a:spcBef>
                <a:spcPts val="0"/>
              </a:spcBef>
              <a:buFont typeface="Wingdings 2"/>
              <a:buChar char=""/>
              <a:defRPr/>
            </a:pPr>
            <a:r>
              <a:rPr lang="sk-SK" dirty="0" smtClean="0"/>
              <a:t>Nakladacie zariadenia</a:t>
            </a:r>
          </a:p>
          <a:p>
            <a:pPr marL="438912" indent="-320040">
              <a:spcBef>
                <a:spcPts val="0"/>
              </a:spcBef>
              <a:buFont typeface="Wingdings 2"/>
              <a:buChar char=""/>
              <a:defRPr/>
            </a:pPr>
            <a:r>
              <a:rPr lang="sk-SK" dirty="0" smtClean="0"/>
              <a:t>Loď</a:t>
            </a:r>
          </a:p>
          <a:p>
            <a:pPr marL="438912" indent="-320040">
              <a:spcBef>
                <a:spcPts val="0"/>
              </a:spcBef>
              <a:buFont typeface="Wingdings 2"/>
              <a:buChar char=""/>
              <a:defRPr/>
            </a:pPr>
            <a:r>
              <a:rPr lang="sk-SK" dirty="0" smtClean="0"/>
              <a:t>Osobné motorové vozidlo</a:t>
            </a:r>
          </a:p>
          <a:p>
            <a:pPr marL="438912" indent="-320040">
              <a:spcBef>
                <a:spcPts val="0"/>
              </a:spcBef>
              <a:buFont typeface="Wingdings 2"/>
              <a:buChar char=""/>
              <a:defRPr/>
            </a:pPr>
            <a:r>
              <a:rPr lang="sk-SK" dirty="0" smtClean="0"/>
              <a:t>Budova</a:t>
            </a:r>
          </a:p>
          <a:p>
            <a:pPr marL="438912" indent="-320040">
              <a:spcBef>
                <a:spcPts val="0"/>
              </a:spcBef>
              <a:buFont typeface="Wingdings 2"/>
              <a:buChar char=""/>
              <a:defRPr/>
            </a:pPr>
            <a:r>
              <a:rPr lang="sk-SK" dirty="0" smtClean="0"/>
              <a:t>Tepelné čerpadlo</a:t>
            </a:r>
          </a:p>
          <a:p>
            <a:pPr marL="438912" indent="-320040">
              <a:spcBef>
                <a:spcPts val="0"/>
              </a:spcBef>
              <a:buFont typeface="Wingdings 2"/>
              <a:buChar char=""/>
              <a:defRPr/>
            </a:pPr>
            <a:r>
              <a:rPr lang="sk-SK" dirty="0" smtClean="0"/>
              <a:t>Traktor</a:t>
            </a:r>
          </a:p>
          <a:p>
            <a:pPr marL="438912" indent="-320040">
              <a:spcBef>
                <a:spcPts val="0"/>
              </a:spcBef>
              <a:buFont typeface="Wingdings 2"/>
              <a:buChar char=""/>
              <a:defRPr/>
            </a:pPr>
            <a:r>
              <a:rPr lang="sk-SK" dirty="0" smtClean="0"/>
              <a:t>Výťah</a:t>
            </a:r>
          </a:p>
          <a:p>
            <a:pPr marL="438912" indent="-320040">
              <a:spcBef>
                <a:spcPts val="0"/>
              </a:spcBef>
              <a:buFont typeface="Wingdings 2"/>
              <a:buChar char=""/>
              <a:defRPr/>
            </a:pPr>
            <a:r>
              <a:rPr lang="sk-SK" dirty="0" smtClean="0"/>
              <a:t>Turbína</a:t>
            </a:r>
          </a:p>
          <a:p>
            <a:pPr marL="438912" indent="-320040">
              <a:spcBef>
                <a:spcPts val="0"/>
              </a:spcBef>
              <a:buFont typeface="Wingdings 2"/>
              <a:buChar char=""/>
              <a:defRPr/>
            </a:pPr>
            <a:r>
              <a:rPr lang="sk-SK" dirty="0" smtClean="0"/>
              <a:t>Plemenné a chovné ošípané</a:t>
            </a:r>
          </a:p>
          <a:p>
            <a:pPr marL="438912" indent="-320040">
              <a:spcBef>
                <a:spcPts val="0"/>
              </a:spcBef>
              <a:buFont typeface="Wingdings 2"/>
              <a:buChar char=""/>
              <a:defRPr/>
            </a:pPr>
            <a:endParaRPr lang="sk-SK" dirty="0"/>
          </a:p>
        </p:txBody>
      </p:sp>
    </p:spTree>
    <p:extLst>
      <p:ext uri="{BB962C8B-B14F-4D97-AF65-F5344CB8AC3E}">
        <p14:creationId xmlns:p14="http://schemas.microsoft.com/office/powerpoint/2010/main" val="26542932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sk-SK" dirty="0" smtClean="0">
                <a:solidFill>
                  <a:schemeClr val="accent1">
                    <a:satMod val="150000"/>
                  </a:schemeClr>
                </a:solidFill>
              </a:rPr>
              <a:t>Rovnomerné odpisovanie</a:t>
            </a:r>
            <a:endParaRPr lang="sk-SK" dirty="0">
              <a:solidFill>
                <a:schemeClr val="accent1">
                  <a:satMod val="150000"/>
                </a:schemeClr>
              </a:solidFill>
            </a:endParaRPr>
          </a:p>
        </p:txBody>
      </p:sp>
      <p:graphicFrame>
        <p:nvGraphicFramePr>
          <p:cNvPr id="7" name="Zástupný symbol obsahu 6"/>
          <p:cNvGraphicFramePr>
            <a:graphicFrameLocks noGrp="1"/>
          </p:cNvGraphicFramePr>
          <p:nvPr>
            <p:ph idx="1"/>
            <p:extLst>
              <p:ext uri="{D42A27DB-BD31-4B8C-83A1-F6EECF244321}">
                <p14:modId xmlns:p14="http://schemas.microsoft.com/office/powerpoint/2010/main" val="2896963771"/>
              </p:ext>
            </p:extLst>
          </p:nvPr>
        </p:nvGraphicFramePr>
        <p:xfrm>
          <a:off x="1993900" y="2803731"/>
          <a:ext cx="8229600" cy="4054269"/>
        </p:xfrm>
        <a:graphic>
          <a:graphicData uri="http://schemas.openxmlformats.org/drawingml/2006/table">
            <a:tbl>
              <a:tblPr firstRow="1" bandRow="1">
                <a:tableStyleId>{5C22544A-7EE6-4342-B048-85BDC9FD1C3A}</a:tableStyleId>
              </a:tblPr>
              <a:tblGrid>
                <a:gridCol w="2743200"/>
                <a:gridCol w="2743200"/>
                <a:gridCol w="2743200"/>
              </a:tblGrid>
              <a:tr h="944979">
                <a:tc>
                  <a:txBody>
                    <a:bodyPr/>
                    <a:lstStyle/>
                    <a:p>
                      <a:pPr algn="ctr"/>
                      <a:r>
                        <a:rPr lang="sk-SK" sz="2800" b="1" dirty="0" smtClean="0"/>
                        <a:t>Odpisová skupina</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Doba odpisovania</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Výška odpisu</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5">
                <a:tc>
                  <a:txBody>
                    <a:bodyPr/>
                    <a:lstStyle/>
                    <a:p>
                      <a:pPr algn="ctr"/>
                      <a:r>
                        <a:rPr lang="sk-SK" sz="2800" b="1" dirty="0" smtClean="0"/>
                        <a:t>1</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4</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¼</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5">
                <a:tc>
                  <a:txBody>
                    <a:bodyPr/>
                    <a:lstStyle/>
                    <a:p>
                      <a:pPr algn="ctr"/>
                      <a:r>
                        <a:rPr lang="sk-SK" sz="2800" b="1" dirty="0" smtClean="0"/>
                        <a:t>2</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6</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1/6</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5">
                <a:tc>
                  <a:txBody>
                    <a:bodyPr/>
                    <a:lstStyle/>
                    <a:p>
                      <a:pPr algn="ctr"/>
                      <a:r>
                        <a:rPr lang="sk-SK" sz="2800" b="1" dirty="0" smtClean="0"/>
                        <a:t>3</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8</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1/8</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5">
                <a:tc>
                  <a:txBody>
                    <a:bodyPr/>
                    <a:lstStyle/>
                    <a:p>
                      <a:pPr algn="ctr"/>
                      <a:r>
                        <a:rPr lang="sk-SK" sz="2800" b="1" dirty="0" smtClean="0"/>
                        <a:t>4</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12</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1/12</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5">
                <a:tc>
                  <a:txBody>
                    <a:bodyPr/>
                    <a:lstStyle/>
                    <a:p>
                      <a:pPr algn="ctr"/>
                      <a:r>
                        <a:rPr lang="sk-SK" sz="2800" b="1" dirty="0" smtClean="0"/>
                        <a:t>5</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20</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1/20</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215">
                <a:tc>
                  <a:txBody>
                    <a:bodyPr/>
                    <a:lstStyle/>
                    <a:p>
                      <a:pPr algn="ctr"/>
                      <a:r>
                        <a:rPr lang="sk-SK" sz="2800" b="1" dirty="0" smtClean="0"/>
                        <a:t>6</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40</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k-SK" sz="2800" b="1" dirty="0" smtClean="0"/>
                        <a:t>1/40</a:t>
                      </a:r>
                      <a:endParaRPr lang="sk-SK" sz="2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9661"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k-SK" altLang="sk-SK">
              <a:latin typeface="Corbel" panose="020B0503020204020204" pitchFamily="34" charset="0"/>
            </a:endParaRPr>
          </a:p>
        </p:txBody>
      </p:sp>
      <p:pic>
        <p:nvPicPr>
          <p:cNvPr id="69662"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7900" y="1773239"/>
            <a:ext cx="7721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828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4012</Words>
  <Application>Microsoft Office PowerPoint</Application>
  <PresentationFormat>Širokouhlá</PresentationFormat>
  <Paragraphs>662</Paragraphs>
  <Slides>112</Slides>
  <Notes>1</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112</vt:i4>
      </vt:variant>
    </vt:vector>
  </HeadingPairs>
  <TitlesOfParts>
    <vt:vector size="120" baseType="lpstr">
      <vt:lpstr>Arial</vt:lpstr>
      <vt:lpstr>Calibri</vt:lpstr>
      <vt:lpstr>Calibri Light</vt:lpstr>
      <vt:lpstr>Corbel</vt:lpstr>
      <vt:lpstr>Times New Roman</vt:lpstr>
      <vt:lpstr>Wingdings 2</vt:lpstr>
      <vt:lpstr>Motív Office</vt:lpstr>
      <vt:lpstr>Rovnica</vt:lpstr>
      <vt:lpstr>Dlhodobý majetok</vt:lpstr>
      <vt:lpstr>Ciele:</vt:lpstr>
      <vt:lpstr>Majetok</vt:lpstr>
      <vt:lpstr>Členenie majetku z časového hľadiska</vt:lpstr>
      <vt:lpstr>Členenie majetku podľa účasti na transformačnom procese</vt:lpstr>
      <vt:lpstr>Členenie dlhodobého majetku podľa charakteru</vt:lpstr>
      <vt:lpstr>Úloha: Zodpovedajte na otázku, čo majú obrázky spoločné</vt:lpstr>
      <vt:lpstr>Dlhodobý hmotný majetok</vt:lpstr>
      <vt:lpstr>Dlhodobý hmotný majetok</vt:lpstr>
      <vt:lpstr>Úloha:</vt:lpstr>
      <vt:lpstr>Prezentácia programu PowerPoint</vt:lpstr>
      <vt:lpstr>Dlhodobý nehmotný majetok</vt:lpstr>
      <vt:lpstr>Úloha:</vt:lpstr>
      <vt:lpstr>Prezentácia programu PowerPoint</vt:lpstr>
      <vt:lpstr>Príklad</vt:lpstr>
      <vt:lpstr>Dlhodobý finančný majetok</vt:lpstr>
      <vt:lpstr>Úloha: Určite, či ide o dlhodobý, alebo krátkodobý majetok</vt:lpstr>
      <vt:lpstr>Úloha: Určte, či ide o hmotný, nehmotný, alebo finančný majetok</vt:lpstr>
      <vt:lpstr>Rozhodnite, v ktorých prípadoch ide o dlhodobý finančný majetok:</vt:lpstr>
      <vt:lpstr>Úloha: Doplňte chýbajúce údaje</vt:lpstr>
      <vt:lpstr>Úloha: Doplňte chýbajúce výrazy</vt:lpstr>
      <vt:lpstr>Diskutujte o tom:</vt:lpstr>
      <vt:lpstr>Ďakujem za pozornosť</vt:lpstr>
      <vt:lpstr>Obstaranie dlhodobého majetku</vt:lpstr>
      <vt:lpstr>Prezentácia programu PowerPoint</vt:lpstr>
      <vt:lpstr>Investovanie</vt:lpstr>
      <vt:lpstr>Investovanie</vt:lpstr>
      <vt:lpstr>Investície podľa druhu obstaraného majetku </vt:lpstr>
      <vt:lpstr>Úloha : Rozdeľte uvedené investície na hmotné, nehmotné a finančné:</vt:lpstr>
      <vt:lpstr>Úloha: Doplňte</vt:lpstr>
      <vt:lpstr>Investície podľa účelu použitia</vt:lpstr>
      <vt:lpstr>Úloha 2: Rozdeľte investície na čisté a obnovovacie</vt:lpstr>
      <vt:lpstr>Vzťah Investície - majetok</vt:lpstr>
      <vt:lpstr>Úloha 3 : Vypíšte doklad o zaradení majetku do používania na základe týchto údajov</vt:lpstr>
      <vt:lpstr>Spôsoby obstarania majetku</vt:lpstr>
      <vt:lpstr>Obstaranie DM kúpou</vt:lpstr>
      <vt:lpstr>Niektoré druhy majetku podnik obstaráva postupne. Do zaradenia do používania sa označujú pojmom nedokončené investície.   Pozor: Majetok môže byť zaradení do používania až vtedy, keď spĺňa technické funkcie a právne predpisy. Napr. stavba môže byť zaradená do používania až po kolaudácií (odborné posúdenie stavu budovy)</vt:lpstr>
      <vt:lpstr>Obstaranie DM vlastnou činnosťou</vt:lpstr>
      <vt:lpstr>Bezplatné nadobudnutie DM - darovanie</vt:lpstr>
      <vt:lpstr>Obstaranie majetku finančným lízingom</vt:lpstr>
      <vt:lpstr>Aký spôsob nadobudnutia majetku by ste zvolili?</vt:lpstr>
      <vt:lpstr>Finančný leasing</vt:lpstr>
      <vt:lpstr>Kontrolné otázky:</vt:lpstr>
      <vt:lpstr>Oceňovanie DM</vt:lpstr>
      <vt:lpstr>Cieľ</vt:lpstr>
      <vt:lpstr>Oceňovanie majetku</vt:lpstr>
      <vt:lpstr>Podnik používa pri oceňovaní DM rôzne druhy cien</vt:lpstr>
      <vt:lpstr>Vysvetlíte pojem:</vt:lpstr>
      <vt:lpstr>Vstupná cena</vt:lpstr>
      <vt:lpstr>Obstarávacia cena</vt:lpstr>
      <vt:lpstr>Vlastné náklady </vt:lpstr>
      <vt:lpstr>Oceňovanie majetku vytvoreného vlastnou činnosťou</vt:lpstr>
      <vt:lpstr>Reálna cena</vt:lpstr>
      <vt:lpstr>Menovitá hodnota</vt:lpstr>
      <vt:lpstr>Prezentácia programu PowerPoint</vt:lpstr>
      <vt:lpstr>Rozhodnite, akou cenou by ste ocenili tieto druhy majetku:</vt:lpstr>
      <vt:lpstr>Rozhodnite, akou cenou by ste ocenili tieto druhy majetku:</vt:lpstr>
      <vt:lpstr>Úloha: Určite, aká je obstarávacia cena nového výrobného zariadenia</vt:lpstr>
      <vt:lpstr>Úloha: Určite, akou vstupnou cenou by ste ocenili:</vt:lpstr>
      <vt:lpstr>Úloha: Určite, akou vstupnou cenou by ste ocenili:</vt:lpstr>
      <vt:lpstr>Zvýšená vstupná cena</vt:lpstr>
      <vt:lpstr>Úloha: Uveďte rozdiel medzi modernizáciou a inováciou</vt:lpstr>
      <vt:lpstr>Technické zhodnotenie</vt:lpstr>
      <vt:lpstr>Príklad:</vt:lpstr>
      <vt:lpstr>Kontrolne otázky</vt:lpstr>
      <vt:lpstr>Úloha: Doplňte chýbajúce výrazy: </vt:lpstr>
      <vt:lpstr>Úloha: Doplňte chýbajúce výrazy: </vt:lpstr>
      <vt:lpstr>Úloha: Doplňte chýbajúce výrazy: </vt:lpstr>
      <vt:lpstr>Opotrebenie dlhodobého majetku</vt:lpstr>
      <vt:lpstr>Cieľ</vt:lpstr>
      <vt:lpstr>Opotrebenie dlhodobého majetku</vt:lpstr>
      <vt:lpstr>Úloha: Uvádzajte, čo je príčinou opotrebenia</vt:lpstr>
      <vt:lpstr>Druhy opotrebenia</vt:lpstr>
      <vt:lpstr>Fyzické opotrebenie</vt:lpstr>
      <vt:lpstr>Úloha: Určite, či ide o aktívne, alebo pasívne opotrebenie</vt:lpstr>
      <vt:lpstr>Morálne opotrebenie</vt:lpstr>
      <vt:lpstr>Úloha: Určite, či ide o fyzické, alebo morálne opotrebenie</vt:lpstr>
      <vt:lpstr>Úloha: </vt:lpstr>
      <vt:lpstr>Úloha: Doplňte chýbajúce výrazy</vt:lpstr>
      <vt:lpstr>Kontrolné otázky</vt:lpstr>
      <vt:lpstr>Odpisovanie dlhodobého majetku</vt:lpstr>
      <vt:lpstr>Cieľ</vt:lpstr>
      <vt:lpstr>Prezentácia programu PowerPoint</vt:lpstr>
      <vt:lpstr>Dôvody neodpisovania</vt:lpstr>
      <vt:lpstr>Rozdeľte majetok na odpisovaný a neodpisovaný</vt:lpstr>
      <vt:lpstr>Odpis</vt:lpstr>
      <vt:lpstr>Oprávky, zostatková cena</vt:lpstr>
      <vt:lpstr>Podnik kúpil v januári 2016 osobné auto za obstarávaciu cenu 20 000 eur. V tom istom roku ho začal používať a rovnomerne odpisovať. Bolo zaevidované do inventárnej karty. Auto je zaradené do 1. odpisovej skupiny a výška odpisu za rok je 5 000 eur. </vt:lpstr>
      <vt:lpstr>Druhy odpisov</vt:lpstr>
      <vt:lpstr>Aký druh odpisov by ste zvolili?</vt:lpstr>
      <vt:lpstr>Úloha: Určite, v akom prípade by ste použili účtovné a v akom daňové odpisy – zdôvodnite svoje tvrdenie</vt:lpstr>
      <vt:lpstr>Aký druh odpisov bol použitý?</vt:lpstr>
      <vt:lpstr>Úloha: Doplňte chýbajúce výrazy</vt:lpstr>
      <vt:lpstr>Postup pri výpočte daňových odpisov</vt:lpstr>
      <vt:lpstr>Doba odpisovania DM pri daňových odpisoch</vt:lpstr>
      <vt:lpstr>Prezentácia programu PowerPoint</vt:lpstr>
      <vt:lpstr>Spôsoby odpisovania</vt:lpstr>
      <vt:lpstr>Úloha: Otvorte si zákon o dani z príjmov – prílohu o zaradení majetku do odpisových skupín a určite, do ktorej odpisovej skupiny by ste zaradili: </vt:lpstr>
      <vt:lpstr>Rovnomerné odpisovanie</vt:lpstr>
      <vt:lpstr>Úloha:</vt:lpstr>
      <vt:lpstr>Prezentácia programu PowerPoint</vt:lpstr>
      <vt:lpstr>Koeficienty pre zrýchlené odpisovanie</vt:lpstr>
      <vt:lpstr>Zrýchlené odpisovanie</vt:lpstr>
      <vt:lpstr>Vypočítajte:</vt:lpstr>
      <vt:lpstr>Zrýchlený odpis</vt:lpstr>
      <vt:lpstr>Prezentácia programu PowerPoint</vt:lpstr>
      <vt:lpstr>Domáca úloha:</vt:lpstr>
      <vt:lpstr>Príklad:</vt:lpstr>
      <vt:lpstr>Prezentácia programu PowerPoint</vt:lpstr>
      <vt:lpstr>Úloha: Vyberte správne tvrdenia </vt:lpstr>
      <vt:lpstr>Úloha: Vyberte správne tvrdenie</vt:lpstr>
      <vt:lpstr>Ďakujem za pozornosť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Dlhodobý majetok</dc:title>
  <dc:creator>Student</dc:creator>
  <cp:lastModifiedBy>Student</cp:lastModifiedBy>
  <cp:revision>40</cp:revision>
  <dcterms:created xsi:type="dcterms:W3CDTF">2016-10-25T08:48:06Z</dcterms:created>
  <dcterms:modified xsi:type="dcterms:W3CDTF">2016-11-29T11:05:03Z</dcterms:modified>
</cp:coreProperties>
</file>