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83" r:id="rId4"/>
    <p:sldId id="258" r:id="rId5"/>
    <p:sldId id="259" r:id="rId6"/>
    <p:sldId id="272" r:id="rId7"/>
    <p:sldId id="301" r:id="rId8"/>
    <p:sldId id="289" r:id="rId9"/>
    <p:sldId id="284" r:id="rId10"/>
    <p:sldId id="302" r:id="rId11"/>
    <p:sldId id="260" r:id="rId12"/>
    <p:sldId id="261" r:id="rId13"/>
    <p:sldId id="285" r:id="rId14"/>
    <p:sldId id="273" r:id="rId15"/>
    <p:sldId id="274" r:id="rId16"/>
    <p:sldId id="262" r:id="rId17"/>
    <p:sldId id="263" r:id="rId18"/>
    <p:sldId id="264" r:id="rId19"/>
    <p:sldId id="265" r:id="rId20"/>
    <p:sldId id="286" r:id="rId21"/>
    <p:sldId id="275" r:id="rId22"/>
    <p:sldId id="276" r:id="rId23"/>
    <p:sldId id="277" r:id="rId24"/>
    <p:sldId id="278" r:id="rId25"/>
    <p:sldId id="288" r:id="rId26"/>
    <p:sldId id="287" r:id="rId27"/>
    <p:sldId id="300" r:id="rId28"/>
    <p:sldId id="282" r:id="rId29"/>
    <p:sldId id="281" r:id="rId30"/>
    <p:sldId id="279" r:id="rId31"/>
    <p:sldId id="280" r:id="rId32"/>
    <p:sldId id="303" r:id="rId33"/>
    <p:sldId id="290" r:id="rId34"/>
    <p:sldId id="291" r:id="rId35"/>
    <p:sldId id="298" r:id="rId36"/>
    <p:sldId id="299" r:id="rId37"/>
    <p:sldId id="292" r:id="rId38"/>
    <p:sldId id="293" r:id="rId39"/>
    <p:sldId id="294" r:id="rId40"/>
    <p:sldId id="295" r:id="rId41"/>
    <p:sldId id="296" r:id="rId42"/>
    <p:sldId id="297" r:id="rId43"/>
    <p:sldId id="271" r:id="rId4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243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71F2-13D2-47D1-AA19-6A4332F5FBA1}" type="datetimeFigureOut">
              <a:rPr lang="sk-SK" smtClean="0"/>
              <a:pPr/>
              <a:t>12.4.2017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2581-8189-4E1D-ACDB-27E2B427332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Obdĺžni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71F2-13D2-47D1-AA19-6A4332F5FBA1}" type="datetimeFigureOut">
              <a:rPr lang="sk-SK" smtClean="0"/>
              <a:pPr/>
              <a:t>12.4.2017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2581-8189-4E1D-ACDB-27E2B42733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71F2-13D2-47D1-AA19-6A4332F5FBA1}" type="datetimeFigureOut">
              <a:rPr lang="sk-SK" smtClean="0"/>
              <a:pPr/>
              <a:t>12.4.2017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2581-8189-4E1D-ACDB-27E2B42733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71F2-13D2-47D1-AA19-6A4332F5FBA1}" type="datetimeFigureOut">
              <a:rPr lang="sk-SK" smtClean="0"/>
              <a:pPr/>
              <a:t>12.4.2017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2581-8189-4E1D-ACDB-27E2B42733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71F2-13D2-47D1-AA19-6A4332F5FBA1}" type="datetimeFigureOut">
              <a:rPr lang="sk-SK" smtClean="0"/>
              <a:pPr/>
              <a:t>12.4.2017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2581-8189-4E1D-ACDB-27E2B42733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71F2-13D2-47D1-AA19-6A4332F5FBA1}" type="datetimeFigureOut">
              <a:rPr lang="sk-SK" smtClean="0"/>
              <a:pPr/>
              <a:t>12.4.2017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2581-8189-4E1D-ACDB-27E2B42733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71F2-13D2-47D1-AA19-6A4332F5FBA1}" type="datetimeFigureOut">
              <a:rPr lang="sk-SK" smtClean="0"/>
              <a:pPr/>
              <a:t>12.4.2017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2581-8189-4E1D-ACDB-27E2B42733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71F2-13D2-47D1-AA19-6A4332F5FBA1}" type="datetimeFigureOut">
              <a:rPr lang="sk-SK" smtClean="0"/>
              <a:pPr/>
              <a:t>12.4.2017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2581-8189-4E1D-ACDB-27E2B42733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71F2-13D2-47D1-AA19-6A4332F5FBA1}" type="datetimeFigureOut">
              <a:rPr lang="sk-SK" smtClean="0"/>
              <a:pPr/>
              <a:t>12.4.2017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2581-8189-4E1D-ACDB-27E2B42733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71F2-13D2-47D1-AA19-6A4332F5FBA1}" type="datetimeFigureOut">
              <a:rPr lang="sk-SK" smtClean="0"/>
              <a:pPr/>
              <a:t>12.4.2017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2581-8189-4E1D-ACDB-27E2B427332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2" name="Obdĺžni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78E71F2-13D2-47D1-AA19-6A4332F5FBA1}" type="datetimeFigureOut">
              <a:rPr lang="sk-SK" smtClean="0"/>
              <a:pPr/>
              <a:t>12.4.2017</a:t>
            </a:fld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6392581-8189-4E1D-ACDB-27E2B42733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ĺžni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Obdĺžni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78E71F2-13D2-47D1-AA19-6A4332F5FBA1}" type="datetimeFigureOut">
              <a:rPr lang="sk-SK" smtClean="0"/>
              <a:pPr/>
              <a:t>12.4.2017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6392581-8189-4E1D-ACDB-27E2B427332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Základné a vedľajšie pojmy, klasifikácia daní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697632"/>
          </a:xfrm>
        </p:spPr>
        <p:txBody>
          <a:bodyPr/>
          <a:lstStyle/>
          <a:p>
            <a:r>
              <a:rPr lang="sk-SK" dirty="0" smtClean="0"/>
              <a:t>Ing. Martina </a:t>
            </a:r>
            <a:r>
              <a:rPr lang="sk-SK" dirty="0" err="1" smtClean="0"/>
              <a:t>Štomfaiová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Predmet zdanenia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To z čoho sa daň platí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Podľa predmetu (objektu) zdanenia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b="1" dirty="0" smtClean="0"/>
              <a:t>Dane z príjmov </a:t>
            </a:r>
            <a:r>
              <a:rPr lang="sk-SK" dirty="0" smtClean="0"/>
              <a:t>–platia sa z príjmov FO a PO</a:t>
            </a:r>
          </a:p>
          <a:p>
            <a:pPr algn="just"/>
            <a:endParaRPr lang="sk-SK" dirty="0" smtClean="0"/>
          </a:p>
          <a:p>
            <a:pPr algn="just"/>
            <a:r>
              <a:rPr lang="sk-SK" b="1" dirty="0" smtClean="0"/>
              <a:t>Majetkové dane </a:t>
            </a:r>
            <a:r>
              <a:rPr lang="sk-SK" dirty="0" smtClean="0"/>
              <a:t>– platia sa z majetku</a:t>
            </a:r>
          </a:p>
          <a:p>
            <a:pPr algn="just"/>
            <a:endParaRPr lang="sk-SK" dirty="0" smtClean="0"/>
          </a:p>
          <a:p>
            <a:pPr algn="just"/>
            <a:r>
              <a:rPr lang="sk-SK" b="1" dirty="0" smtClean="0"/>
              <a:t>Dane zo spotreby </a:t>
            </a:r>
            <a:r>
              <a:rPr lang="sk-SK" dirty="0" smtClean="0"/>
              <a:t>– platia sa zo spotreby tovarov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Úloha: Uveďte, o aký typ dane podľa predmetu zdanenia ide: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DPH</a:t>
            </a:r>
          </a:p>
          <a:p>
            <a:r>
              <a:rPr lang="sk-SK" dirty="0" smtClean="0"/>
              <a:t>Spotrebná daň z vína</a:t>
            </a:r>
          </a:p>
          <a:p>
            <a:r>
              <a:rPr lang="sk-SK" dirty="0" smtClean="0"/>
              <a:t>Daň z príjmov FO</a:t>
            </a:r>
          </a:p>
          <a:p>
            <a:r>
              <a:rPr lang="sk-SK" dirty="0" smtClean="0"/>
              <a:t>Daň z ubytovania</a:t>
            </a:r>
          </a:p>
          <a:p>
            <a:r>
              <a:rPr lang="sk-SK" dirty="0" smtClean="0"/>
              <a:t>Daň z príjmov PO</a:t>
            </a:r>
          </a:p>
          <a:p>
            <a:r>
              <a:rPr lang="sk-SK" dirty="0" smtClean="0"/>
              <a:t>Spotrebná daň z motorových olejov</a:t>
            </a:r>
          </a:p>
          <a:p>
            <a:r>
              <a:rPr lang="sk-SK" dirty="0" smtClean="0"/>
              <a:t>Daň za psa</a:t>
            </a:r>
          </a:p>
          <a:p>
            <a:r>
              <a:rPr lang="sk-SK" dirty="0" smtClean="0"/>
              <a:t>Spotrebná daň z liehu</a:t>
            </a:r>
          </a:p>
          <a:p>
            <a:r>
              <a:rPr lang="sk-SK" dirty="0" smtClean="0"/>
              <a:t>Daň z nehnuteľnosti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013192" cy="1636776"/>
          </a:xfrm>
        </p:spPr>
        <p:txBody>
          <a:bodyPr/>
          <a:lstStyle/>
          <a:p>
            <a:r>
              <a:rPr lang="sk-SK" dirty="0" smtClean="0"/>
              <a:t>Kto platí daň?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Subjekt dane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541595"/>
            <a:ext cx="8229600" cy="4911741"/>
          </a:xfrm>
        </p:spPr>
        <p:txBody>
          <a:bodyPr>
            <a:normAutofit/>
          </a:bodyPr>
          <a:lstStyle/>
          <a:p>
            <a:r>
              <a:rPr lang="sk-SK" b="1" dirty="0" smtClean="0"/>
              <a:t>Fyzické osoby</a:t>
            </a:r>
          </a:p>
          <a:p>
            <a:r>
              <a:rPr lang="sk-SK" b="1" dirty="0" smtClean="0"/>
              <a:t>Právnické osoby</a:t>
            </a:r>
          </a:p>
          <a:p>
            <a:pPr>
              <a:buNone/>
            </a:pPr>
            <a:endParaRPr lang="sk-SK" dirty="0"/>
          </a:p>
          <a:p>
            <a:pPr algn="just">
              <a:buNone/>
            </a:pPr>
            <a:r>
              <a:rPr lang="sk-SK" dirty="0" smtClean="0"/>
              <a:t>Pri subjekte dane rozlišujeme:</a:t>
            </a:r>
          </a:p>
          <a:p>
            <a:pPr algn="just"/>
            <a:r>
              <a:rPr lang="sk-SK" b="1" dirty="0" smtClean="0"/>
              <a:t>Daňovník</a:t>
            </a:r>
            <a:r>
              <a:rPr lang="sk-SK" dirty="0" smtClean="0"/>
              <a:t> – ten, koho daň v skutočnosti zaťažuje, z koho príjmu sa daň platí</a:t>
            </a:r>
          </a:p>
          <a:p>
            <a:pPr algn="just"/>
            <a:r>
              <a:rPr lang="sk-SK" b="1" dirty="0" smtClean="0"/>
              <a:t>Platiteľ</a:t>
            </a:r>
            <a:r>
              <a:rPr lang="sk-SK" dirty="0" smtClean="0"/>
              <a:t> – ten, kto je zodpovedný za výpočet a odvedenie dane správcovi dane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Úloha: Určite, kto je daňovník a kto platiteľ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Zamestnanec podniku</a:t>
            </a:r>
          </a:p>
          <a:p>
            <a:r>
              <a:rPr lang="sk-SK" dirty="0" smtClean="0"/>
              <a:t>Podnik – zamestnávateľ</a:t>
            </a:r>
          </a:p>
          <a:p>
            <a:r>
              <a:rPr lang="sk-SK" dirty="0" smtClean="0"/>
              <a:t>Obchod predávajúci potraviny</a:t>
            </a:r>
          </a:p>
          <a:p>
            <a:r>
              <a:rPr lang="sk-SK" dirty="0" smtClean="0"/>
              <a:t>Domácnosť nakupujúca potraviny</a:t>
            </a:r>
          </a:p>
          <a:p>
            <a:r>
              <a:rPr lang="sk-SK" dirty="0" smtClean="0"/>
              <a:t>Vlastník automatu na kávu</a:t>
            </a:r>
          </a:p>
          <a:p>
            <a:r>
              <a:rPr lang="sk-SK" dirty="0" smtClean="0"/>
              <a:t>Banka vyplácajúca úroky klientovi</a:t>
            </a:r>
          </a:p>
          <a:p>
            <a:r>
              <a:rPr lang="sk-SK" dirty="0" smtClean="0"/>
              <a:t>Vlastník nehnuteľnosti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Podľa subjektu zdanenia rozlišujeme: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/>
              <a:t>Dane platené fyzickými osobami</a:t>
            </a:r>
          </a:p>
          <a:p>
            <a:endParaRPr lang="sk-SK" b="1" dirty="0" smtClean="0"/>
          </a:p>
          <a:p>
            <a:r>
              <a:rPr lang="sk-SK" b="1" dirty="0" smtClean="0"/>
              <a:t>Dane platené právnickými osobami</a:t>
            </a: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Úloha: Uveďte, o aký typ dane podľa subjektu zdanenia ide: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DPH</a:t>
            </a:r>
          </a:p>
          <a:p>
            <a:r>
              <a:rPr lang="sk-SK" dirty="0" smtClean="0"/>
              <a:t>Spotrebná daň z vína</a:t>
            </a:r>
          </a:p>
          <a:p>
            <a:r>
              <a:rPr lang="sk-SK" dirty="0" smtClean="0"/>
              <a:t>Daň z príjmov FO</a:t>
            </a:r>
          </a:p>
          <a:p>
            <a:r>
              <a:rPr lang="sk-SK" dirty="0" smtClean="0"/>
              <a:t>Daň z ubytovania</a:t>
            </a:r>
          </a:p>
          <a:p>
            <a:r>
              <a:rPr lang="sk-SK" dirty="0" smtClean="0"/>
              <a:t>Daň z príjmov PO</a:t>
            </a:r>
          </a:p>
          <a:p>
            <a:r>
              <a:rPr lang="sk-SK" dirty="0" smtClean="0"/>
              <a:t>Daň z motorových vozidiel</a:t>
            </a:r>
          </a:p>
          <a:p>
            <a:r>
              <a:rPr lang="sk-SK" dirty="0" smtClean="0"/>
              <a:t>Spotrebná daň z motorových olejov</a:t>
            </a:r>
          </a:p>
          <a:p>
            <a:r>
              <a:rPr lang="sk-SK" dirty="0" smtClean="0"/>
              <a:t>Daň za psa</a:t>
            </a:r>
          </a:p>
          <a:p>
            <a:r>
              <a:rPr lang="sk-SK" dirty="0" smtClean="0"/>
              <a:t>Spotrebná daň z liehu</a:t>
            </a:r>
          </a:p>
          <a:p>
            <a:r>
              <a:rPr lang="sk-SK" dirty="0" smtClean="0"/>
              <a:t>Daň z nehnuteľnosti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Podľa dopadu na subjekt dane rozlišujeme: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b="1" dirty="0" smtClean="0"/>
              <a:t>Priame dane – </a:t>
            </a:r>
            <a:r>
              <a:rPr lang="sk-SK" dirty="0" smtClean="0"/>
              <a:t>platia ich subjekty zo svojho príjmu a majetku priamo</a:t>
            </a:r>
            <a:endParaRPr lang="sk-SK" b="1" dirty="0" smtClean="0"/>
          </a:p>
          <a:p>
            <a:pPr algn="just"/>
            <a:endParaRPr lang="sk-SK" b="1" dirty="0" smtClean="0"/>
          </a:p>
          <a:p>
            <a:pPr algn="just"/>
            <a:r>
              <a:rPr lang="sk-SK" b="1" dirty="0" smtClean="0"/>
              <a:t>Nepriame dane – </a:t>
            </a:r>
            <a:r>
              <a:rPr lang="sk-SK" dirty="0" smtClean="0"/>
              <a:t>platia ich subjekty v cene výrobkov a služieb nepriamo, t.j. odvádzajú ich prostredníctvom inej osoby – výrobcu, obchodníka</a:t>
            </a: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Úloha: Uveďte, o aký typ dane podľa dopadu na subjekt dane ide: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DPH</a:t>
            </a:r>
          </a:p>
          <a:p>
            <a:r>
              <a:rPr lang="sk-SK" dirty="0" smtClean="0"/>
              <a:t>Spotrebná daň z vína</a:t>
            </a:r>
          </a:p>
          <a:p>
            <a:r>
              <a:rPr lang="sk-SK" dirty="0" smtClean="0"/>
              <a:t>Daň z príjmov FO</a:t>
            </a:r>
          </a:p>
          <a:p>
            <a:r>
              <a:rPr lang="sk-SK" dirty="0" smtClean="0"/>
              <a:t>Daň z ubytovania</a:t>
            </a:r>
          </a:p>
          <a:p>
            <a:r>
              <a:rPr lang="sk-SK" dirty="0" smtClean="0"/>
              <a:t>Daň z príjmov PO</a:t>
            </a:r>
          </a:p>
          <a:p>
            <a:r>
              <a:rPr lang="sk-SK" dirty="0" smtClean="0"/>
              <a:t>Spotrebná daň z motorových olejov</a:t>
            </a:r>
          </a:p>
          <a:p>
            <a:r>
              <a:rPr lang="sk-SK" dirty="0" smtClean="0"/>
              <a:t>Daň za psa</a:t>
            </a:r>
          </a:p>
          <a:p>
            <a:r>
              <a:rPr lang="sk-SK" dirty="0" smtClean="0"/>
              <a:t>Spotrebná daň z liehu</a:t>
            </a:r>
          </a:p>
          <a:p>
            <a:r>
              <a:rPr lang="sk-SK" dirty="0" smtClean="0"/>
              <a:t>Daň z nehnuteľnosti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Cieľ hodiny: Zodpovedať tieto otázky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Komu platíme daň?</a:t>
            </a:r>
          </a:p>
          <a:p>
            <a:r>
              <a:rPr lang="sk-SK" dirty="0" smtClean="0"/>
              <a:t>Čo zdaňujeme?</a:t>
            </a:r>
          </a:p>
          <a:p>
            <a:r>
              <a:rPr lang="sk-SK" dirty="0" smtClean="0"/>
              <a:t>Kto platí daň?</a:t>
            </a:r>
          </a:p>
          <a:p>
            <a:r>
              <a:rPr lang="sk-SK" dirty="0" smtClean="0"/>
              <a:t>Kto je zodpovedný za odvedenie dane?</a:t>
            </a:r>
          </a:p>
          <a:p>
            <a:r>
              <a:rPr lang="sk-SK" dirty="0" smtClean="0"/>
              <a:t>Od čoho závisí výška dane?</a:t>
            </a:r>
          </a:p>
          <a:p>
            <a:r>
              <a:rPr lang="sk-SK" dirty="0" smtClean="0"/>
              <a:t>Ako často platíme daň?</a:t>
            </a:r>
          </a:p>
          <a:p>
            <a:r>
              <a:rPr lang="sk-SK" dirty="0" smtClean="0"/>
              <a:t>Na základe čoho platíme dane?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Od čoho závisí výška dane?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Základ dane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b="1" dirty="0" smtClean="0"/>
              <a:t>Kvantitatívne vyjadrenie predmetu dane</a:t>
            </a:r>
          </a:p>
          <a:p>
            <a:pPr algn="just"/>
            <a:r>
              <a:rPr lang="sk-SK" dirty="0" smtClean="0"/>
              <a:t>Môže byť vyjadrený buď </a:t>
            </a:r>
            <a:r>
              <a:rPr lang="sk-SK" b="1" dirty="0" smtClean="0"/>
              <a:t>hodnotovo (v €)</a:t>
            </a:r>
            <a:r>
              <a:rPr lang="sk-SK" dirty="0" smtClean="0"/>
              <a:t>, alebo v </a:t>
            </a:r>
            <a:r>
              <a:rPr lang="sk-SK" b="1" dirty="0" smtClean="0"/>
              <a:t>naturálnych jednotkách (</a:t>
            </a:r>
            <a:r>
              <a:rPr lang="sk-SK" b="1" dirty="0"/>
              <a:t>v </a:t>
            </a:r>
            <a:r>
              <a:rPr lang="sk-SK" b="1" dirty="0" smtClean="0"/>
              <a:t>€/tonu, v €/hl, €</a:t>
            </a:r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sk-SK" b="1" dirty="0" smtClean="0">
                <a:latin typeface="Times New Roman" pitchFamily="18" charset="0"/>
                <a:cs typeface="Times New Roman" pitchFamily="18" charset="0"/>
              </a:rPr>
              <a:t>MWh</a:t>
            </a:r>
            <a:r>
              <a:rPr lang="sk-SK" b="1" dirty="0" smtClean="0"/>
              <a:t>...)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Sadzba dane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k-SK" dirty="0" smtClean="0"/>
              <a:t>Sadzba, na základe ktorej sa vypočíta výška dane</a:t>
            </a:r>
          </a:p>
          <a:p>
            <a:pPr algn="just">
              <a:buNone/>
            </a:pPr>
            <a:r>
              <a:rPr lang="sk-SK" dirty="0" smtClean="0"/>
              <a:t>Môže byť:</a:t>
            </a:r>
          </a:p>
          <a:p>
            <a:pPr algn="just"/>
            <a:r>
              <a:rPr lang="sk-SK" b="1" dirty="0" smtClean="0"/>
              <a:t>Pevná daňová sadzba </a:t>
            </a:r>
            <a:r>
              <a:rPr lang="sk-SK" dirty="0" smtClean="0"/>
              <a:t>– určená pevnou sumou za mernú jednotku Príklad: ..............................</a:t>
            </a:r>
            <a:endParaRPr lang="sk-SK" dirty="0"/>
          </a:p>
          <a:p>
            <a:pPr algn="just"/>
            <a:r>
              <a:rPr lang="sk-SK" b="1" dirty="0" smtClean="0"/>
              <a:t>Pohyblivá daňová sadzba </a:t>
            </a:r>
            <a:r>
              <a:rPr lang="sk-SK" dirty="0" smtClean="0"/>
              <a:t>– určená percentuálne z daňového základu Príklad: .......                             </a:t>
            </a:r>
          </a:p>
          <a:p>
            <a:pPr algn="just"/>
            <a:r>
              <a:rPr lang="sk-SK" b="1" dirty="0" smtClean="0"/>
              <a:t>Kombinovaná</a:t>
            </a:r>
            <a:r>
              <a:rPr lang="sk-SK" dirty="0" smtClean="0"/>
              <a:t> – časť sadzby dane je určená pevnou sumou a časť je vyjadrená percentuálne Príklad: ...........................................................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Sadzba dane pre elektrinu, uhlie a plyn</a:t>
            </a:r>
            <a:endParaRPr lang="sk-SK" dirty="0"/>
          </a:p>
        </p:txBody>
      </p:sp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Predmet dane</a:t>
                      </a:r>
                      <a:endParaRPr lang="sk-SK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Sadzba dane</a:t>
                      </a:r>
                      <a:endParaRPr lang="sk-SK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Elektrina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1,32 eur/</a:t>
                      </a:r>
                      <a:r>
                        <a:rPr lang="sk-SK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MWh</a:t>
                      </a:r>
                      <a:endParaRPr lang="sk-SK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Uhlie</a:t>
                      </a:r>
                      <a:endParaRPr lang="sk-SK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10,62 eur/t</a:t>
                      </a:r>
                      <a:endParaRPr lang="sk-SK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Zemný plyn použitý na: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sk-SK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Výrobu</a:t>
                      </a:r>
                      <a:r>
                        <a:rPr lang="sk-SK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tepla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sk-SK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Ako pohonná látka</a:t>
                      </a:r>
                      <a:endParaRPr lang="sk-SK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k-SK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sk-SK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1,32 eur/</a:t>
                      </a:r>
                      <a:r>
                        <a:rPr lang="sk-SK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MWh</a:t>
                      </a:r>
                      <a:endParaRPr lang="sk-SK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sk-SK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9,36</a:t>
                      </a:r>
                      <a:r>
                        <a:rPr lang="sk-SK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eur/</a:t>
                      </a:r>
                      <a:r>
                        <a:rPr lang="sk-SK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MWh</a:t>
                      </a:r>
                      <a:endParaRPr lang="sk-SK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642938" y="214313"/>
          <a:ext cx="7858125" cy="6409787"/>
        </p:xfrm>
        <a:graphic>
          <a:graphicData uri="http://schemas.openxmlformats.org/drawingml/2006/table">
            <a:tbl>
              <a:tblPr/>
              <a:tblGrid>
                <a:gridCol w="1963737"/>
                <a:gridCol w="1965325"/>
                <a:gridCol w="1965325"/>
                <a:gridCol w="1963738"/>
              </a:tblGrid>
              <a:tr h="242888">
                <a:tc row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Zdvihový objem v cm3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nad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Sadzba dane v eurách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75687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900</a:t>
                      </a:r>
                      <a:endParaRPr kumimoji="0" lang="sk-SK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1200</a:t>
                      </a:r>
                      <a:endParaRPr kumimoji="0" lang="sk-SK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kumimoji="0" lang="sk-SK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1200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1500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135,1</a:t>
                      </a:r>
                      <a:endParaRPr kumimoji="0" lang="sk-SK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1500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171,61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3000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182,28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3000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214,69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Počet náprav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Celková hmotnosť v t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242888">
                <a:tc rowSpan="1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až 2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nad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Základná sadzba dane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72,29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128,52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212,87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321,32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425,74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534,19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638,62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799,27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959,94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1120,59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1281,25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1494,13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1711,02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1923,89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2136,76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2,349,63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  <a:tr h="24288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1812" marR="31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9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Určite pohyblivú sadzbu dane u: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DPH</a:t>
            </a:r>
          </a:p>
          <a:p>
            <a:r>
              <a:rPr lang="sk-SK" dirty="0" smtClean="0"/>
              <a:t>Dani z príjmu FO</a:t>
            </a:r>
          </a:p>
          <a:p>
            <a:r>
              <a:rPr lang="sk-SK" dirty="0" smtClean="0"/>
              <a:t>Dani z príjmu PO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Úloha: Určite, aký sadzbu dane použijete pri: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Dani z príjmu FO</a:t>
            </a:r>
          </a:p>
          <a:p>
            <a:r>
              <a:rPr lang="sk-SK" dirty="0" smtClean="0"/>
              <a:t>Spotrebnej dani z tabakových výrobkov</a:t>
            </a:r>
          </a:p>
          <a:p>
            <a:r>
              <a:rPr lang="sk-SK" dirty="0" smtClean="0"/>
              <a:t>Dani z nehnuteľnosti</a:t>
            </a:r>
          </a:p>
          <a:p>
            <a:r>
              <a:rPr lang="sk-SK" dirty="0" smtClean="0"/>
              <a:t>Dani z príjmu PO</a:t>
            </a:r>
          </a:p>
          <a:p>
            <a:r>
              <a:rPr lang="sk-SK" dirty="0" smtClean="0"/>
              <a:t>DPH</a:t>
            </a:r>
          </a:p>
          <a:p>
            <a:r>
              <a:rPr lang="sk-SK" dirty="0" smtClean="0"/>
              <a:t>Spotrebnej dani z pohonných hmôt</a:t>
            </a:r>
          </a:p>
          <a:p>
            <a:r>
              <a:rPr lang="sk-SK" dirty="0" smtClean="0"/>
              <a:t>Dani za psa</a:t>
            </a:r>
          </a:p>
          <a:p>
            <a:r>
              <a:rPr lang="sk-SK" dirty="0" smtClean="0"/>
              <a:t>Spotrebnej dani z piva</a:t>
            </a:r>
          </a:p>
          <a:p>
            <a:r>
              <a:rPr lang="sk-SK" dirty="0" smtClean="0"/>
              <a:t>Dani z užívania verejných priestranstiev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Doplňte chýbajúce výrazy: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k-SK" dirty="0" smtClean="0"/>
              <a:t>Kto platí daň?  ............................. dane </a:t>
            </a:r>
          </a:p>
          <a:p>
            <a:pPr algn="just"/>
            <a:r>
              <a:rPr lang="sk-SK" dirty="0" smtClean="0"/>
              <a:t>Z čoho sa platí daň?  ............................ dane</a:t>
            </a:r>
          </a:p>
          <a:p>
            <a:pPr algn="just"/>
            <a:r>
              <a:rPr lang="sk-SK" dirty="0" smtClean="0"/>
              <a:t>Od čoho závisí výška dane? </a:t>
            </a:r>
          </a:p>
          <a:p>
            <a:pPr algn="just">
              <a:buNone/>
            </a:pPr>
            <a:r>
              <a:rPr lang="sk-SK" dirty="0" smtClean="0"/>
              <a:t>od ............................. dane a .................. dane</a:t>
            </a:r>
          </a:p>
          <a:p>
            <a:pPr algn="just"/>
            <a:r>
              <a:rPr lang="sk-SK" dirty="0" smtClean="0"/>
              <a:t>Ten, koho daň v skutočnosti zaťažuje, z koho príjmu sa daň platí sa nazýva ............................</a:t>
            </a:r>
          </a:p>
          <a:p>
            <a:pPr algn="just"/>
            <a:r>
              <a:rPr lang="sk-SK" dirty="0" smtClean="0"/>
              <a:t>Kvantitatívne vyjadrenie predmetu dane označujeme  ......................................................</a:t>
            </a:r>
          </a:p>
          <a:p>
            <a:pPr algn="just"/>
            <a:r>
              <a:rPr lang="sk-SK" dirty="0" smtClean="0"/>
              <a:t>Ten, kto je zodpovedný za výpočet a odvedenie dane správcovi dane sa nazýva .........................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2780928"/>
            <a:ext cx="8013192" cy="1636776"/>
          </a:xfrm>
        </p:spPr>
        <p:txBody>
          <a:bodyPr/>
          <a:lstStyle/>
          <a:p>
            <a:r>
              <a:rPr lang="sk-SK" dirty="0" smtClean="0"/>
              <a:t>Ako často platíme daň?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Zdaňovacie obdobie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Obdobie, za ktoré je subjekt dane povinný daň vypočítať a zaplatiť – mesiac, štvrťrok, kalendárny rok</a:t>
            </a:r>
          </a:p>
          <a:p>
            <a:endParaRPr lang="sk-SK" dirty="0" smtClean="0"/>
          </a:p>
          <a:p>
            <a:pPr>
              <a:buNone/>
            </a:pPr>
            <a:r>
              <a:rPr lang="sk-SK" dirty="0" smtClean="0"/>
              <a:t>Uveďte príklad dane, ktorá sa platí:</a:t>
            </a:r>
          </a:p>
          <a:p>
            <a:pPr marL="633222" indent="-514350">
              <a:buAutoNum type="alphaLcParenR"/>
            </a:pPr>
            <a:r>
              <a:rPr lang="sk-SK" dirty="0" smtClean="0"/>
              <a:t>Mesačne</a:t>
            </a:r>
          </a:p>
          <a:p>
            <a:pPr marL="633222" indent="-514350">
              <a:buAutoNum type="alphaLcParenR"/>
            </a:pPr>
            <a:r>
              <a:rPr lang="sk-SK" dirty="0" smtClean="0"/>
              <a:t>Štvrťročne</a:t>
            </a:r>
          </a:p>
          <a:p>
            <a:pPr marL="633222" indent="-514350">
              <a:buAutoNum type="alphaLcParenR"/>
            </a:pPr>
            <a:r>
              <a:rPr lang="sk-SK" dirty="0" smtClean="0"/>
              <a:t>Ročne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8013192" cy="1636776"/>
          </a:xfrm>
        </p:spPr>
        <p:txBody>
          <a:bodyPr/>
          <a:lstStyle/>
          <a:p>
            <a:r>
              <a:rPr lang="sk-SK" dirty="0" smtClean="0"/>
              <a:t>Komu platíme daň?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Podľa pravidelnosti platenia daní rozlišujeme: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b="1" dirty="0" smtClean="0"/>
              <a:t>Pravidelné dane </a:t>
            </a:r>
            <a:r>
              <a:rPr lang="sk-SK" dirty="0" smtClean="0"/>
              <a:t>– platia sa v pravidelných intervaloch (mesačne, štvrťročne, ročne)</a:t>
            </a:r>
          </a:p>
          <a:p>
            <a:pPr algn="just"/>
            <a:endParaRPr lang="sk-SK" dirty="0" smtClean="0"/>
          </a:p>
          <a:p>
            <a:pPr algn="just"/>
            <a:r>
              <a:rPr lang="sk-SK" b="1" dirty="0" smtClean="0"/>
              <a:t>Nepravidelné dane </a:t>
            </a:r>
            <a:r>
              <a:rPr lang="sk-SK" dirty="0" smtClean="0"/>
              <a:t>– platia sa nepravidelne, len vtedy, keď vznikne dôvod zdanenia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4000" dirty="0" smtClean="0"/>
              <a:t>Úloha: Uveďte, o aký typ dane podľa pravidelnosti platenia dani ide:</a:t>
            </a:r>
            <a:endParaRPr lang="sk-SK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DPH</a:t>
            </a:r>
          </a:p>
          <a:p>
            <a:r>
              <a:rPr lang="sk-SK" dirty="0" smtClean="0"/>
              <a:t>Spotrebná daň z vína</a:t>
            </a:r>
          </a:p>
          <a:p>
            <a:r>
              <a:rPr lang="sk-SK" dirty="0" smtClean="0"/>
              <a:t>Daň z príjmov FO</a:t>
            </a:r>
          </a:p>
          <a:p>
            <a:r>
              <a:rPr lang="sk-SK" dirty="0" smtClean="0"/>
              <a:t>Daň z výhry</a:t>
            </a:r>
          </a:p>
          <a:p>
            <a:r>
              <a:rPr lang="sk-SK" dirty="0" smtClean="0"/>
              <a:t>Daň z ubytovania</a:t>
            </a:r>
          </a:p>
          <a:p>
            <a:r>
              <a:rPr lang="sk-SK" dirty="0" smtClean="0"/>
              <a:t>Daň z príjmov PO</a:t>
            </a:r>
          </a:p>
          <a:p>
            <a:r>
              <a:rPr lang="sk-SK" dirty="0" smtClean="0"/>
              <a:t>Daň z dedičstva</a:t>
            </a:r>
          </a:p>
          <a:p>
            <a:r>
              <a:rPr lang="sk-SK" dirty="0" smtClean="0"/>
              <a:t>Spotrebná daň z motorových olejov</a:t>
            </a:r>
          </a:p>
          <a:p>
            <a:r>
              <a:rPr lang="sk-SK" dirty="0" smtClean="0"/>
              <a:t>Daň za psa</a:t>
            </a:r>
          </a:p>
          <a:p>
            <a:r>
              <a:rPr lang="sk-SK" dirty="0" smtClean="0"/>
              <a:t>Spotrebná daň z liehu</a:t>
            </a:r>
          </a:p>
          <a:p>
            <a:r>
              <a:rPr lang="sk-SK" dirty="0" smtClean="0"/>
              <a:t>Daň z nehnuteľnosti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8013192" cy="1636776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Na základe čoho platíme dane?</a:t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Daňové priznanie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tlačivo, na ktorom subjekt dane vypočíta daň a ktoré predkladá správcovi dane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Daňové oslobodenie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sk-SK" dirty="0" smtClean="0"/>
              <a:t>U niektorých daní sa stretávame s oslobodením od platenia. </a:t>
            </a:r>
          </a:p>
          <a:p>
            <a:pPr algn="just">
              <a:buNone/>
            </a:pPr>
            <a:r>
              <a:rPr lang="sk-SK" dirty="0" smtClean="0"/>
              <a:t>Od daní sú oslobodené napríklad verejné pozemky a stavby – cintoríny, školy.....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Podľa zohľadňovania pomerov subjektu dane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b="1" dirty="0" smtClean="0"/>
              <a:t>Osobné dane </a:t>
            </a:r>
            <a:r>
              <a:rPr lang="sk-SK" dirty="0" smtClean="0"/>
              <a:t>– sú adresné, prihliadajú na pomery daňovníka</a:t>
            </a:r>
          </a:p>
          <a:p>
            <a:pPr algn="just">
              <a:buNone/>
            </a:pPr>
            <a:endParaRPr lang="sk-SK" dirty="0" smtClean="0"/>
          </a:p>
          <a:p>
            <a:pPr algn="just"/>
            <a:r>
              <a:rPr lang="sk-SK" b="1" dirty="0" smtClean="0"/>
              <a:t>Reálne dane </a:t>
            </a:r>
            <a:r>
              <a:rPr lang="sk-SK" dirty="0" smtClean="0"/>
              <a:t>– neprihliadajú na pomery daňovníka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3600" dirty="0" smtClean="0"/>
              <a:t>Úloha: Uveďte, o aký typ dane z hľadiska zohľadnenia pomerov subjektu dane ide: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DPH</a:t>
            </a:r>
          </a:p>
          <a:p>
            <a:r>
              <a:rPr lang="sk-SK" dirty="0" smtClean="0"/>
              <a:t>Spotrebná daň z vína</a:t>
            </a:r>
          </a:p>
          <a:p>
            <a:r>
              <a:rPr lang="sk-SK" dirty="0" smtClean="0"/>
              <a:t>Daň z príjmov FO</a:t>
            </a:r>
          </a:p>
          <a:p>
            <a:r>
              <a:rPr lang="sk-SK" dirty="0" smtClean="0"/>
              <a:t>Daň z ubytovania</a:t>
            </a:r>
          </a:p>
          <a:p>
            <a:r>
              <a:rPr lang="sk-SK" dirty="0" smtClean="0"/>
              <a:t>Daň z príjmov PO</a:t>
            </a:r>
          </a:p>
          <a:p>
            <a:r>
              <a:rPr lang="sk-SK" dirty="0" smtClean="0"/>
              <a:t>Spotrebná daň z motorových olejov</a:t>
            </a:r>
          </a:p>
          <a:p>
            <a:r>
              <a:rPr lang="sk-SK" dirty="0" smtClean="0"/>
              <a:t>Daň za psa</a:t>
            </a:r>
          </a:p>
          <a:p>
            <a:r>
              <a:rPr lang="sk-SK" dirty="0" smtClean="0"/>
              <a:t>Spotrebná daň z liehu</a:t>
            </a:r>
          </a:p>
          <a:p>
            <a:r>
              <a:rPr lang="sk-SK" dirty="0" smtClean="0"/>
              <a:t>Daň z nehnuteľnosti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ľka 1"/>
          <p:cNvGraphicFramePr>
            <a:graphicFrameLocks noGrp="1"/>
          </p:cNvGraphicFramePr>
          <p:nvPr/>
        </p:nvGraphicFramePr>
        <p:xfrm>
          <a:off x="500034" y="428604"/>
          <a:ext cx="8143932" cy="6141736"/>
        </p:xfrm>
        <a:graphic>
          <a:graphicData uri="http://schemas.openxmlformats.org/drawingml/2006/table">
            <a:tbl>
              <a:tblPr/>
              <a:tblGrid>
                <a:gridCol w="2571768"/>
                <a:gridCol w="5572164"/>
              </a:tblGrid>
              <a:tr h="285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Pojem</a:t>
                      </a: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Vysvetlenie</a:t>
                      </a: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Základné daňové pojmy</a:t>
                      </a: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k-SK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Subjekt dane – daňovník, platiteľ, daňový dlžník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k-SK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Predmet dane – to, z čoho sa daň platí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k-SK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Základ dane – kvantitatívne vyjadrenie predmetu dane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k-SK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Sadzba dane – nástroj na výpočet dane</a:t>
                      </a: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Vedľajšie daňové pojmy</a:t>
                      </a: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k-SK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Správca dane – daňový úrad, colný úrad, miestny úrad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k-SK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miestna príslušnosť – určuje, ktorému správcovi subjekt dane patrí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k-SK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zdaňovacie obdobie – obdobie, za ktoré sa daň vypočíta a zaplatí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k-SK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daňové priznanie – tlačivo, na ktorom sa daň vypočíta a ktoré sa predkladá správcovi dane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k-SK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daňové oslobodenie – zbavenie povinnosti platiť daň</a:t>
                      </a: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Doplňte chýbajúce výrazy: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k-SK" dirty="0" smtClean="0"/>
              <a:t>Kto platí daň?  ............................. dane </a:t>
            </a:r>
          </a:p>
          <a:p>
            <a:pPr algn="just"/>
            <a:r>
              <a:rPr lang="sk-SK" dirty="0" smtClean="0"/>
              <a:t>Z čoho sa platí daň?  ............................ dane</a:t>
            </a:r>
          </a:p>
          <a:p>
            <a:pPr algn="just"/>
            <a:r>
              <a:rPr lang="sk-SK" dirty="0" smtClean="0"/>
              <a:t>Od čoho závisí výška dane? </a:t>
            </a:r>
          </a:p>
          <a:p>
            <a:pPr algn="just">
              <a:buNone/>
            </a:pPr>
            <a:r>
              <a:rPr lang="sk-SK" dirty="0" smtClean="0"/>
              <a:t>od ............................. dane a .................. dane</a:t>
            </a:r>
          </a:p>
          <a:p>
            <a:pPr algn="just"/>
            <a:r>
              <a:rPr lang="sk-SK" dirty="0" smtClean="0"/>
              <a:t>Ten, koho daň v skutočnosti zaťažuje, z koho príjmu sa daň platí sa nazýva ............................</a:t>
            </a:r>
          </a:p>
          <a:p>
            <a:pPr algn="just"/>
            <a:r>
              <a:rPr lang="sk-SK" dirty="0" smtClean="0"/>
              <a:t>Kvantitatívne vyjadrenie predmetu dane označujeme  ......................................................</a:t>
            </a:r>
          </a:p>
          <a:p>
            <a:pPr algn="just"/>
            <a:r>
              <a:rPr lang="sk-SK" dirty="0" smtClean="0"/>
              <a:t>Ten, kto je zodpovedný za výpočet a odvedenie dane správcovi dane sa nazýva .........................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Doplňte chýbajúce výrazy: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k-SK" dirty="0" smtClean="0"/>
              <a:t>Obdobie, za ktoré je subjekt dane povinný daň vypočítať a zaplatiť nazývame ........................... obdobie</a:t>
            </a:r>
          </a:p>
          <a:p>
            <a:pPr algn="just"/>
            <a:r>
              <a:rPr lang="sk-SK" dirty="0" smtClean="0"/>
              <a:t>Tlačivo, na ktorom subjekt dane vypočíta daň a ktoré predkladá správcovi dane nazývame .........................................................</a:t>
            </a:r>
          </a:p>
          <a:p>
            <a:pPr algn="just"/>
            <a:r>
              <a:rPr lang="sk-SK" dirty="0" smtClean="0"/>
              <a:t>Sadzba dane môže byť: </a:t>
            </a:r>
          </a:p>
          <a:p>
            <a:pPr lvl="0" algn="just">
              <a:buNone/>
            </a:pPr>
            <a:r>
              <a:rPr lang="sk-SK" dirty="0" smtClean="0"/>
              <a:t>a) ........................... sadzba dane</a:t>
            </a:r>
          </a:p>
          <a:p>
            <a:pPr lvl="0" algn="just">
              <a:buNone/>
            </a:pPr>
            <a:r>
              <a:rPr lang="sk-SK" dirty="0" smtClean="0"/>
              <a:t>b) ........................... sadzba dane </a:t>
            </a:r>
          </a:p>
          <a:p>
            <a:pPr lvl="0" algn="just">
              <a:buNone/>
            </a:pPr>
            <a:r>
              <a:rPr lang="sk-SK" dirty="0" smtClean="0"/>
              <a:t>c) ........................... sadzba dane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Podľa príjemcu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k-SK" b="1" dirty="0" smtClean="0"/>
              <a:t>Štátne dane </a:t>
            </a:r>
            <a:r>
              <a:rPr lang="sk-SK" dirty="0" smtClean="0"/>
              <a:t>– sú príjmom štátneho rozpočtu</a:t>
            </a:r>
          </a:p>
          <a:p>
            <a:pPr algn="just">
              <a:buNone/>
            </a:pPr>
            <a:endParaRPr lang="sk-SK" dirty="0" smtClean="0"/>
          </a:p>
          <a:p>
            <a:pPr algn="just"/>
            <a:r>
              <a:rPr lang="sk-SK" b="1" dirty="0" smtClean="0"/>
              <a:t>Miestne dane </a:t>
            </a:r>
            <a:r>
              <a:rPr lang="sk-SK" dirty="0" smtClean="0"/>
              <a:t>– sú príjmom miestnych rozpočtov</a:t>
            </a:r>
          </a:p>
          <a:p>
            <a:pPr algn="just"/>
            <a:endParaRPr lang="sk-SK" dirty="0" smtClean="0"/>
          </a:p>
          <a:p>
            <a:pPr algn="just"/>
            <a:r>
              <a:rPr lang="sk-SK" b="1" dirty="0" smtClean="0"/>
              <a:t>Podielové dane </a:t>
            </a:r>
            <a:r>
              <a:rPr lang="sk-SK" dirty="0" smtClean="0"/>
              <a:t>– časť ide do štátneho rozpočtu, časť do </a:t>
            </a:r>
            <a:r>
              <a:rPr lang="sk-SK" smtClean="0"/>
              <a:t>rozpočtov miestnych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Zodpovedajte na nasledujúce otázky: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sk-SK" dirty="0" smtClean="0"/>
              <a:t>Určte, kto z uvedených je daňovník a kto platiteľ dane: </a:t>
            </a:r>
          </a:p>
          <a:p>
            <a:pPr lvl="0" algn="just">
              <a:buNone/>
            </a:pPr>
            <a:r>
              <a:rPr lang="sk-SK" dirty="0" smtClean="0"/>
              <a:t>- pri dani z príjmov je zamestnanec  ............................. zamestnávateľ ...........................................................</a:t>
            </a:r>
          </a:p>
          <a:p>
            <a:pPr lvl="0" algn="just">
              <a:buNone/>
            </a:pPr>
            <a:r>
              <a:rPr lang="sk-SK" dirty="0" smtClean="0"/>
              <a:t>- pri DPH je obchodník ................................................. zákazník ....................................................................</a:t>
            </a:r>
          </a:p>
          <a:p>
            <a:pPr algn="just"/>
            <a:r>
              <a:rPr lang="sk-SK" dirty="0" smtClean="0"/>
              <a:t>Uveďte, čo môže byť predmetom dane? </a:t>
            </a:r>
          </a:p>
          <a:p>
            <a:pPr algn="just"/>
            <a:r>
              <a:rPr lang="sk-SK" dirty="0" smtClean="0"/>
              <a:t>Uveďte, kto môže vystupovať ako správca dane? </a:t>
            </a:r>
          </a:p>
          <a:p>
            <a:pPr algn="just"/>
            <a:r>
              <a:rPr lang="sk-SK" dirty="0" smtClean="0"/>
              <a:t>Uveďte, čo je náplňou práce správcu dane? </a:t>
            </a:r>
          </a:p>
          <a:p>
            <a:pPr algn="just"/>
            <a:r>
              <a:rPr lang="sk-SK" dirty="0" smtClean="0"/>
              <a:t>Čo rozumiete pod miestnou príslušnosťou subjektu dane? 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Kontrolné otázky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Vymenujte a charakterizujte základné daňové pojmy</a:t>
            </a:r>
          </a:p>
          <a:p>
            <a:r>
              <a:rPr lang="sk-SK" dirty="0" smtClean="0"/>
              <a:t>Vymenujte a charakterizujte vedľajšie daňové pojmy</a:t>
            </a:r>
          </a:p>
          <a:p>
            <a:r>
              <a:rPr lang="sk-SK" dirty="0" smtClean="0"/>
              <a:t>Uveďte, aké sadzby dane poznáme</a:t>
            </a:r>
          </a:p>
          <a:p>
            <a:r>
              <a:rPr lang="sk-SK" dirty="0" smtClean="0"/>
              <a:t>Uveďte, kto môže vystupovať ako správca dane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Ďakujem za pozornosť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Klasifikácia dani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4625609"/>
          </a:xfrm>
        </p:spPr>
        <p:txBody>
          <a:bodyPr/>
          <a:lstStyle/>
          <a:p>
            <a:pPr algn="just"/>
            <a:r>
              <a:rPr lang="sk-SK" dirty="0" smtClean="0"/>
              <a:t>Podľa príjemcu</a:t>
            </a:r>
          </a:p>
          <a:p>
            <a:pPr algn="just"/>
            <a:r>
              <a:rPr lang="sk-SK" dirty="0" smtClean="0"/>
              <a:t>Podľa predmetu zdanenia, t.j. podľa toho z čoho sa daň platí</a:t>
            </a:r>
          </a:p>
          <a:p>
            <a:pPr algn="just"/>
            <a:r>
              <a:rPr lang="sk-SK" dirty="0" smtClean="0"/>
              <a:t>Podľa subjektu, t.j. podľa toho kto platí</a:t>
            </a:r>
          </a:p>
          <a:p>
            <a:pPr algn="just"/>
            <a:r>
              <a:rPr lang="sk-SK" dirty="0" smtClean="0"/>
              <a:t>Podľa dopadu na subjekty dane (FO a PO)</a:t>
            </a:r>
          </a:p>
          <a:p>
            <a:pPr algn="just"/>
            <a:r>
              <a:rPr lang="sk-SK" dirty="0" smtClean="0"/>
              <a:t>Podľa pravidelnosti platenia</a:t>
            </a:r>
          </a:p>
          <a:p>
            <a:pPr algn="just"/>
            <a:r>
              <a:rPr lang="sk-SK" dirty="0" smtClean="0"/>
              <a:t>Podľa zohľadňovania pomerov subjektu dane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Úloha: Uveďte, o aký typ dane podľa príjemcu ide: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DPH</a:t>
            </a:r>
          </a:p>
          <a:p>
            <a:r>
              <a:rPr lang="sk-SK" dirty="0" smtClean="0"/>
              <a:t>Spotrebná daň z vína</a:t>
            </a:r>
          </a:p>
          <a:p>
            <a:r>
              <a:rPr lang="sk-SK" dirty="0" smtClean="0"/>
              <a:t>Daň z príjmov FO</a:t>
            </a:r>
          </a:p>
          <a:p>
            <a:r>
              <a:rPr lang="sk-SK" dirty="0" smtClean="0"/>
              <a:t>Daň z ubytovania</a:t>
            </a:r>
          </a:p>
          <a:p>
            <a:r>
              <a:rPr lang="sk-SK" dirty="0" smtClean="0"/>
              <a:t>Daň z príjmov PO</a:t>
            </a:r>
          </a:p>
          <a:p>
            <a:r>
              <a:rPr lang="sk-SK" dirty="0" smtClean="0"/>
              <a:t>Daň z motorových vozidiel</a:t>
            </a:r>
          </a:p>
          <a:p>
            <a:r>
              <a:rPr lang="sk-SK" dirty="0" smtClean="0"/>
              <a:t>Spotrebná daň z motorových olejov</a:t>
            </a:r>
          </a:p>
          <a:p>
            <a:r>
              <a:rPr lang="sk-SK" dirty="0" smtClean="0"/>
              <a:t>Daň za psa</a:t>
            </a:r>
          </a:p>
          <a:p>
            <a:r>
              <a:rPr lang="sk-SK" dirty="0" smtClean="0"/>
              <a:t>Spotrebná daň z liehu</a:t>
            </a:r>
          </a:p>
          <a:p>
            <a:r>
              <a:rPr lang="sk-SK" dirty="0" smtClean="0"/>
              <a:t>Daň z nehnuteľnosti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Správca dane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sk-SK" dirty="0" smtClean="0"/>
              <a:t>Je úrad, ktorý:</a:t>
            </a:r>
          </a:p>
          <a:p>
            <a:pPr algn="just"/>
            <a:r>
              <a:rPr lang="sk-SK" dirty="0" smtClean="0"/>
              <a:t>kontroluje správnosť výpočtu a platenia daní,</a:t>
            </a:r>
          </a:p>
          <a:p>
            <a:pPr algn="just"/>
            <a:r>
              <a:rPr lang="sk-SK" dirty="0" smtClean="0"/>
              <a:t>prijíma registrácie platiteľov dane, platby daní,</a:t>
            </a:r>
          </a:p>
          <a:p>
            <a:pPr algn="just"/>
            <a:r>
              <a:rPr lang="sk-SK" dirty="0" smtClean="0"/>
              <a:t>vracia preplatky, </a:t>
            </a:r>
          </a:p>
          <a:p>
            <a:pPr algn="just"/>
            <a:r>
              <a:rPr lang="sk-SK" dirty="0" smtClean="0"/>
              <a:t>ukladá pokuty a penále pri nesplnení daňových povinnosti....</a:t>
            </a:r>
          </a:p>
          <a:p>
            <a:pPr algn="ctr">
              <a:buNone/>
            </a:pPr>
            <a:endParaRPr lang="sk-SK" dirty="0" smtClean="0"/>
          </a:p>
          <a:p>
            <a:pPr algn="ctr">
              <a:buNone/>
            </a:pPr>
            <a:r>
              <a:rPr lang="sk-SK" dirty="0" smtClean="0"/>
              <a:t>V podmienkach SR sú správcom dane </a:t>
            </a:r>
            <a:r>
              <a:rPr lang="sk-SK" b="1" dirty="0" smtClean="0"/>
              <a:t>daňové úrady, colné úrady a miestne úrady</a:t>
            </a: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Úloha: Kto je správcom dane v prípade: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Dani z príjmu FO</a:t>
            </a:r>
          </a:p>
          <a:p>
            <a:r>
              <a:rPr lang="sk-SK" dirty="0" smtClean="0"/>
              <a:t>Spotrebnej dane z vína</a:t>
            </a:r>
          </a:p>
          <a:p>
            <a:r>
              <a:rPr lang="sk-SK" dirty="0" smtClean="0"/>
              <a:t>Dane za psa</a:t>
            </a:r>
          </a:p>
          <a:p>
            <a:r>
              <a:rPr lang="sk-SK" dirty="0" smtClean="0"/>
              <a:t>DPH</a:t>
            </a:r>
          </a:p>
          <a:p>
            <a:r>
              <a:rPr lang="sk-SK" dirty="0" smtClean="0"/>
              <a:t>Dane z ubytovania</a:t>
            </a:r>
          </a:p>
          <a:p>
            <a:r>
              <a:rPr lang="sk-SK" dirty="0" smtClean="0"/>
              <a:t>Spotrebnej dane z liehu</a:t>
            </a:r>
          </a:p>
          <a:p>
            <a:r>
              <a:rPr lang="sk-SK" dirty="0" smtClean="0"/>
              <a:t>Dane z nehnuteľnosti</a:t>
            </a:r>
          </a:p>
          <a:p>
            <a:r>
              <a:rPr lang="sk-SK" dirty="0" smtClean="0"/>
              <a:t>Dane z príjmu FO 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Miestna príslušnosť subjektu dane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Vymedzuje, ktorému správcovi dane subjekt dane patrí podľa:</a:t>
            </a:r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miesta trvalého pobytu u FO,</a:t>
            </a:r>
          </a:p>
          <a:p>
            <a:r>
              <a:rPr lang="sk-SK" dirty="0" smtClean="0"/>
              <a:t>sídla podnikania u PO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 čoho platíme daň?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179</TotalTime>
  <Words>1243</Words>
  <Application>Microsoft Office PowerPoint</Application>
  <PresentationFormat>Prezentácia na obrazovke (4:3)</PresentationFormat>
  <Paragraphs>324</Paragraphs>
  <Slides>43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8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43</vt:i4>
      </vt:variant>
    </vt:vector>
  </HeadingPairs>
  <TitlesOfParts>
    <vt:vector size="52" baseType="lpstr">
      <vt:lpstr>Arial</vt:lpstr>
      <vt:lpstr>Calibri</vt:lpstr>
      <vt:lpstr>Corbel</vt:lpstr>
      <vt:lpstr>Symbol</vt:lpstr>
      <vt:lpstr>Times New Roman</vt:lpstr>
      <vt:lpstr>Wingdings</vt:lpstr>
      <vt:lpstr>Wingdings 2</vt:lpstr>
      <vt:lpstr>Wingdings 3</vt:lpstr>
      <vt:lpstr>Modul</vt:lpstr>
      <vt:lpstr>Základné a vedľajšie pojmy, klasifikácia daní</vt:lpstr>
      <vt:lpstr>Cieľ hodiny: Zodpovedať tieto otázky</vt:lpstr>
      <vt:lpstr>Komu platíme daň?</vt:lpstr>
      <vt:lpstr>Podľa príjemcu</vt:lpstr>
      <vt:lpstr>Úloha: Uveďte, o aký typ dane podľa príjemcu ide:</vt:lpstr>
      <vt:lpstr>Správca dane </vt:lpstr>
      <vt:lpstr>Úloha: Kto je správcom dane v prípade: </vt:lpstr>
      <vt:lpstr>Miestna príslušnosť subjektu dane </vt:lpstr>
      <vt:lpstr>Z čoho platíme daň?</vt:lpstr>
      <vt:lpstr>Predmet zdanenia</vt:lpstr>
      <vt:lpstr>Podľa predmetu (objektu) zdanenia</vt:lpstr>
      <vt:lpstr>Úloha: Uveďte, o aký typ dane podľa predmetu zdanenia ide:</vt:lpstr>
      <vt:lpstr>Kto platí daň?</vt:lpstr>
      <vt:lpstr>Subjekt dane </vt:lpstr>
      <vt:lpstr>Úloha: Určite, kto je daňovník a kto platiteľ</vt:lpstr>
      <vt:lpstr>Podľa subjektu zdanenia rozlišujeme:</vt:lpstr>
      <vt:lpstr>Úloha: Uveďte, o aký typ dane podľa subjektu zdanenia ide:</vt:lpstr>
      <vt:lpstr>Podľa dopadu na subjekt dane rozlišujeme:</vt:lpstr>
      <vt:lpstr>Úloha: Uveďte, o aký typ dane podľa dopadu na subjekt dane ide:</vt:lpstr>
      <vt:lpstr>Od čoho závisí výška dane?</vt:lpstr>
      <vt:lpstr>Základ dane </vt:lpstr>
      <vt:lpstr>Sadzba dane </vt:lpstr>
      <vt:lpstr>Sadzba dane pre elektrinu, uhlie a plyn</vt:lpstr>
      <vt:lpstr>Prezentácia programu PowerPoint</vt:lpstr>
      <vt:lpstr>Určite pohyblivú sadzbu dane u:</vt:lpstr>
      <vt:lpstr>Úloha: Určite, aký sadzbu dane použijete pri:</vt:lpstr>
      <vt:lpstr>Doplňte chýbajúce výrazy:</vt:lpstr>
      <vt:lpstr>Ako často platíme daň?</vt:lpstr>
      <vt:lpstr>Zdaňovacie obdobie</vt:lpstr>
      <vt:lpstr>Podľa pravidelnosti platenia daní rozlišujeme:</vt:lpstr>
      <vt:lpstr>Úloha: Uveďte, o aký typ dane podľa pravidelnosti platenia dani ide:</vt:lpstr>
      <vt:lpstr>Na základe čoho platíme dane? </vt:lpstr>
      <vt:lpstr>Daňové priznanie </vt:lpstr>
      <vt:lpstr>Daňové oslobodenie </vt:lpstr>
      <vt:lpstr>Podľa zohľadňovania pomerov subjektu dane</vt:lpstr>
      <vt:lpstr>Úloha: Uveďte, o aký typ dane z hľadiska zohľadnenia pomerov subjektu dane ide:</vt:lpstr>
      <vt:lpstr>Prezentácia programu PowerPoint</vt:lpstr>
      <vt:lpstr>Doplňte chýbajúce výrazy:</vt:lpstr>
      <vt:lpstr>Doplňte chýbajúce výrazy: </vt:lpstr>
      <vt:lpstr>Zodpovedajte na nasledujúce otázky:</vt:lpstr>
      <vt:lpstr>Kontrolné otázky</vt:lpstr>
      <vt:lpstr>Ďakujem za pozornosť</vt:lpstr>
      <vt:lpstr>Klasifikácia dani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Základné a vedľajšie pojmy, Klasifikácia daní</dc:title>
  <dc:creator>Peto</dc:creator>
  <cp:lastModifiedBy>Student</cp:lastModifiedBy>
  <cp:revision>18</cp:revision>
  <dcterms:created xsi:type="dcterms:W3CDTF">2014-02-09T12:18:33Z</dcterms:created>
  <dcterms:modified xsi:type="dcterms:W3CDTF">2017-04-12T08:21:20Z</dcterms:modified>
</cp:coreProperties>
</file>