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0" r:id="rId3"/>
    <p:sldId id="279" r:id="rId4"/>
    <p:sldId id="280" r:id="rId5"/>
    <p:sldId id="281" r:id="rId6"/>
    <p:sldId id="277" r:id="rId7"/>
    <p:sldId id="278" r:id="rId8"/>
    <p:sldId id="276" r:id="rId9"/>
    <p:sldId id="282" r:id="rId10"/>
    <p:sldId id="283" r:id="rId11"/>
    <p:sldId id="284" r:id="rId12"/>
    <p:sldId id="285" r:id="rId13"/>
    <p:sldId id="286" r:id="rId14"/>
    <p:sldId id="287" r:id="rId15"/>
    <p:sldId id="296" r:id="rId16"/>
    <p:sldId id="297" r:id="rId17"/>
    <p:sldId id="288" r:id="rId18"/>
    <p:sldId id="289" r:id="rId19"/>
    <p:sldId id="301" r:id="rId20"/>
    <p:sldId id="290" r:id="rId21"/>
    <p:sldId id="291" r:id="rId22"/>
    <p:sldId id="292" r:id="rId23"/>
    <p:sldId id="293" r:id="rId24"/>
    <p:sldId id="294" r:id="rId25"/>
    <p:sldId id="295" r:id="rId26"/>
    <p:sldId id="298" r:id="rId27"/>
    <p:sldId id="257" r:id="rId28"/>
    <p:sldId id="259" r:id="rId29"/>
    <p:sldId id="258" r:id="rId30"/>
    <p:sldId id="299" r:id="rId31"/>
    <p:sldId id="270" r:id="rId3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90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1A71E-E443-40E0-B194-8F43E856B868}" type="datetimeFigureOut">
              <a:rPr lang="sk-SK" smtClean="0"/>
              <a:pPr/>
              <a:t>12.2.2016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DD2D-3AA0-48CF-8AD0-6BA5E8C671C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Obdĺžni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1A71E-E443-40E0-B194-8F43E856B868}" type="datetimeFigureOut">
              <a:rPr lang="sk-SK" smtClean="0"/>
              <a:pPr/>
              <a:t>12.2.2016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DD2D-3AA0-48CF-8AD0-6BA5E8C671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1A71E-E443-40E0-B194-8F43E856B868}" type="datetimeFigureOut">
              <a:rPr lang="sk-SK" smtClean="0"/>
              <a:pPr/>
              <a:t>12.2.2016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DD2D-3AA0-48CF-8AD0-6BA5E8C671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1A71E-E443-40E0-B194-8F43E856B868}" type="datetimeFigureOut">
              <a:rPr lang="sk-SK" smtClean="0"/>
              <a:pPr/>
              <a:t>12.2.2016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DD2D-3AA0-48CF-8AD0-6BA5E8C671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1A71E-E443-40E0-B194-8F43E856B868}" type="datetimeFigureOut">
              <a:rPr lang="sk-SK" smtClean="0"/>
              <a:pPr/>
              <a:t>12.2.2016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DD2D-3AA0-48CF-8AD0-6BA5E8C671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1A71E-E443-40E0-B194-8F43E856B868}" type="datetimeFigureOut">
              <a:rPr lang="sk-SK" smtClean="0"/>
              <a:pPr/>
              <a:t>12.2.2016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DD2D-3AA0-48CF-8AD0-6BA5E8C671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1A71E-E443-40E0-B194-8F43E856B868}" type="datetimeFigureOut">
              <a:rPr lang="sk-SK" smtClean="0"/>
              <a:pPr/>
              <a:t>12.2.2016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DD2D-3AA0-48CF-8AD0-6BA5E8C671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1A71E-E443-40E0-B194-8F43E856B868}" type="datetimeFigureOut">
              <a:rPr lang="sk-SK" smtClean="0"/>
              <a:pPr/>
              <a:t>12.2.2016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DD2D-3AA0-48CF-8AD0-6BA5E8C671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1A71E-E443-40E0-B194-8F43E856B868}" type="datetimeFigureOut">
              <a:rPr lang="sk-SK" smtClean="0"/>
              <a:pPr/>
              <a:t>12.2.2016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DD2D-3AA0-48CF-8AD0-6BA5E8C671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1A71E-E443-40E0-B194-8F43E856B868}" type="datetimeFigureOut">
              <a:rPr lang="sk-SK" smtClean="0"/>
              <a:pPr/>
              <a:t>12.2.2016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DD2D-3AA0-48CF-8AD0-6BA5E8C671C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2" name="Obdĺžni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EC1A71E-E443-40E0-B194-8F43E856B868}" type="datetimeFigureOut">
              <a:rPr lang="sk-SK" smtClean="0"/>
              <a:pPr/>
              <a:t>12.2.2016</a:t>
            </a:fld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A8EDD2D-3AA0-48CF-8AD0-6BA5E8C671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ĺžni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Obdĺžni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EC1A71E-E443-40E0-B194-8F43E856B868}" type="datetimeFigureOut">
              <a:rPr lang="sk-SK" smtClean="0"/>
              <a:pPr/>
              <a:t>12.2.2016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A8EDD2D-3AA0-48CF-8AD0-6BA5E8C671C2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Daňová sústava, Štátny rozpočet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Etapy rozpočtového procesu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 smtClean="0"/>
              <a:t>Vypracovanie návrhu štátneho rozpočtu</a:t>
            </a:r>
          </a:p>
          <a:p>
            <a:pPr algn="just"/>
            <a:r>
              <a:rPr lang="sk-SK" dirty="0" smtClean="0"/>
              <a:t>Schválenie návrhu štátnej rozpočtu</a:t>
            </a:r>
          </a:p>
          <a:p>
            <a:pPr algn="just"/>
            <a:r>
              <a:rPr lang="sk-SK" dirty="0" smtClean="0"/>
              <a:t>Plnenie štátneho rozpočtu a kontrola jeho plnenia</a:t>
            </a:r>
          </a:p>
          <a:p>
            <a:pPr algn="just"/>
            <a:r>
              <a:rPr lang="sk-SK" dirty="0" smtClean="0"/>
              <a:t>Vypracovanie a schválenie záverečného účtu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Vypracovanie návrhu štátneho rozpočtu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pPr algn="just"/>
            <a:r>
              <a:rPr lang="sk-SK" dirty="0" smtClean="0"/>
              <a:t>Návrh vypracováva Ministerstvo financií SR na základe požiadaviek jednotlivých rezortov</a:t>
            </a:r>
          </a:p>
          <a:p>
            <a:pPr algn="just"/>
            <a:r>
              <a:rPr lang="sk-SK" dirty="0" smtClean="0"/>
              <a:t>Vychádza pri tom z výsledkov dosiahnutých v minulom období a výsledkov, ktoré očakáva v budúcnosti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Schválenie návrhu </a:t>
            </a:r>
            <a:r>
              <a:rPr lang="sk-SK" dirty="0" smtClean="0"/>
              <a:t>štátneho </a:t>
            </a:r>
            <a:r>
              <a:rPr lang="sk-SK" dirty="0" smtClean="0"/>
              <a:t>rozpočtu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 smtClean="0"/>
              <a:t>Vypracovaný návrh sa posudzuje vo vláde, prerokováva sa v jednotlivých komisiách parlamentu a následne ho parlament schvaľuje</a:t>
            </a:r>
          </a:p>
          <a:p>
            <a:pPr algn="just"/>
            <a:r>
              <a:rPr lang="sk-SK" dirty="0" smtClean="0"/>
              <a:t>Schválený návrh štátneho rozpočtu má charakter zákona</a:t>
            </a:r>
          </a:p>
          <a:p>
            <a:pPr algn="just"/>
            <a:r>
              <a:rPr lang="sk-SK" dirty="0" smtClean="0"/>
              <a:t>Zmenu v rozpočte môže robiť len parlament a ministerstvo financií SR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Plnenie štátneho rozpočtu a kontrola jeho plnenia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4525963"/>
          </a:xfrm>
        </p:spPr>
        <p:txBody>
          <a:bodyPr/>
          <a:lstStyle/>
          <a:p>
            <a:pPr algn="just"/>
            <a:r>
              <a:rPr lang="sk-SK" dirty="0" smtClean="0"/>
              <a:t>V priebehu roka plynú do štátneho rozpočtu rôzne príjmy a uhrádzajú sa </a:t>
            </a:r>
            <a:r>
              <a:rPr lang="sk-SK" dirty="0"/>
              <a:t>z</a:t>
            </a:r>
            <a:r>
              <a:rPr lang="sk-SK" dirty="0" smtClean="0"/>
              <a:t> </a:t>
            </a:r>
            <a:r>
              <a:rPr lang="sk-SK" dirty="0" smtClean="0"/>
              <a:t>neho rôzne výdavky</a:t>
            </a:r>
          </a:p>
          <a:p>
            <a:pPr algn="just"/>
            <a:r>
              <a:rPr lang="sk-SK" dirty="0" smtClean="0"/>
              <a:t>Príjmy a výdavky ŠR sa priebežne kontrolujú</a:t>
            </a:r>
          </a:p>
          <a:p>
            <a:pPr algn="just"/>
            <a:r>
              <a:rPr lang="sk-SK" dirty="0" smtClean="0"/>
              <a:t>V prípade nedostatkov sa prijímajú opatrenia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Vypracovanie a schválenie záverečného účtu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525963"/>
          </a:xfrm>
        </p:spPr>
        <p:txBody>
          <a:bodyPr/>
          <a:lstStyle/>
          <a:p>
            <a:pPr algn="just"/>
            <a:r>
              <a:rPr lang="sk-SK" dirty="0" smtClean="0"/>
              <a:t>Štátny záverečný účet je záverečná správa, ktorá obsahuje výsledky rozpočtového hospodárenia za príslušný rok. </a:t>
            </a:r>
          </a:p>
          <a:p>
            <a:pPr algn="just"/>
            <a:r>
              <a:rPr lang="sk-SK" dirty="0" smtClean="0"/>
              <a:t>Vypracováva ju Ministerstvo financií SR a schvaľuje parlament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Kontrolné otázky: Uveďte: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sk-SK" sz="2800" dirty="0" smtClean="0"/>
              <a:t>Definíciu štátneho rozpočtu</a:t>
            </a:r>
          </a:p>
          <a:p>
            <a:pPr algn="just"/>
            <a:r>
              <a:rPr lang="sk-SK" sz="2800" dirty="0" smtClean="0"/>
              <a:t>Čo rozumiete pod rozpočtovým procesom</a:t>
            </a:r>
          </a:p>
          <a:p>
            <a:pPr algn="just"/>
            <a:r>
              <a:rPr lang="sk-SK" sz="2800" dirty="0" smtClean="0"/>
              <a:t>Etapy rozpočtového procesu</a:t>
            </a:r>
          </a:p>
          <a:p>
            <a:pPr algn="just"/>
            <a:r>
              <a:rPr lang="sk-SK" sz="2800" dirty="0" smtClean="0"/>
              <a:t>Kto podáva návrh štátneho rozpočtu</a:t>
            </a:r>
          </a:p>
          <a:p>
            <a:pPr algn="just"/>
            <a:r>
              <a:rPr lang="sk-SK" sz="2800" dirty="0" smtClean="0"/>
              <a:t>Kto schvaľuje štátny rozpočet</a:t>
            </a:r>
          </a:p>
          <a:p>
            <a:pPr algn="just"/>
            <a:r>
              <a:rPr lang="sk-SK" sz="2800" dirty="0" smtClean="0"/>
              <a:t>Aké sa v ekonomike nazýva jav, keď sa nepodarí do konca kalendárneho roka schváliť rozpočet na nasledujúci rok</a:t>
            </a:r>
          </a:p>
          <a:p>
            <a:pPr algn="just"/>
            <a:r>
              <a:rPr lang="sk-SK" sz="2800" dirty="0" smtClean="0"/>
              <a:t>Čo rozumiete pod záverečným účtom štátneho rozpočtu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Kontrolné otázky: Uveďte: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 smtClean="0"/>
              <a:t>Aké podoby môže nadobúdať štátny rozpočet</a:t>
            </a:r>
          </a:p>
          <a:p>
            <a:pPr algn="just"/>
            <a:r>
              <a:rPr lang="sk-SK" dirty="0" smtClean="0"/>
              <a:t>Čo tvorí verejný rozpočet</a:t>
            </a:r>
          </a:p>
          <a:p>
            <a:pPr algn="just"/>
            <a:r>
              <a:rPr lang="sk-SK" dirty="0" smtClean="0"/>
              <a:t>Aké položky predstavujú príjmy štátneho rozpočtu</a:t>
            </a:r>
          </a:p>
          <a:p>
            <a:pPr algn="just"/>
            <a:r>
              <a:rPr lang="sk-SK" dirty="0" smtClean="0"/>
              <a:t>Príklady výdavkov štátneho rozpočtu</a:t>
            </a:r>
          </a:p>
          <a:p>
            <a:pPr algn="just"/>
            <a:r>
              <a:rPr lang="sk-SK" dirty="0" smtClean="0"/>
              <a:t>Aké podoby môže mať záverečný účet štátneho rozpočtu</a:t>
            </a:r>
          </a:p>
          <a:p>
            <a:pPr algn="just"/>
            <a:r>
              <a:rPr lang="sk-SK" dirty="0" smtClean="0"/>
              <a:t>Ako štát vykryje deficit štátneho rozpočtu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Štátny rozpočet má dve časti – príjmovú a výdavkovú</a:t>
            </a:r>
            <a:endParaRPr lang="sk-SK" b="1" dirty="0"/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357158" y="2143116"/>
          <a:ext cx="8072494" cy="4206240"/>
        </p:xfrm>
        <a:graphic>
          <a:graphicData uri="http://schemas.openxmlformats.org/drawingml/2006/table">
            <a:tbl>
              <a:tblPr/>
              <a:tblGrid>
                <a:gridCol w="4036247"/>
                <a:gridCol w="4036247"/>
              </a:tblGrid>
              <a:tr h="4143404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sk-SK" sz="2400" b="1" dirty="0">
                          <a:latin typeface="Times New Roman"/>
                          <a:ea typeface="Calibri"/>
                          <a:cs typeface="Times New Roman"/>
                        </a:rPr>
                        <a:t>Daňové príjmy</a:t>
                      </a:r>
                      <a:endParaRPr lang="sk-SK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–"/>
                      </a:pPr>
                      <a:r>
                        <a:rPr lang="sk-SK" sz="2400" dirty="0">
                          <a:latin typeface="Times New Roman"/>
                          <a:ea typeface="Calibri"/>
                          <a:cs typeface="Times New Roman"/>
                        </a:rPr>
                        <a:t> príjmy z priamych daní (FO, PO)</a:t>
                      </a:r>
                      <a:endParaRPr lang="sk-SK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–"/>
                      </a:pPr>
                      <a:r>
                        <a:rPr lang="sk-SK" sz="2400" dirty="0">
                          <a:latin typeface="Times New Roman"/>
                          <a:ea typeface="Calibri"/>
                          <a:cs typeface="Times New Roman"/>
                        </a:rPr>
                        <a:t>príjmy z nepriamych daní (DPH a spotrebné dane)</a:t>
                      </a:r>
                      <a:endParaRPr lang="sk-SK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–"/>
                      </a:pPr>
                      <a:r>
                        <a:rPr lang="sk-SK" sz="2400" dirty="0">
                          <a:latin typeface="Times New Roman"/>
                          <a:ea typeface="Calibri"/>
                          <a:cs typeface="Times New Roman"/>
                        </a:rPr>
                        <a:t> ostatné dane (miestne dane a clá)</a:t>
                      </a:r>
                      <a:endParaRPr lang="sk-SK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sk-SK" sz="2400" b="1" dirty="0">
                          <a:latin typeface="Times New Roman"/>
                          <a:ea typeface="Calibri"/>
                          <a:cs typeface="Times New Roman"/>
                        </a:rPr>
                        <a:t>Nedaňové príjmy</a:t>
                      </a:r>
                      <a:endParaRPr lang="sk-SK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sk-SK" sz="2400" b="1" dirty="0">
                          <a:latin typeface="Times New Roman"/>
                          <a:ea typeface="Calibri"/>
                          <a:cs typeface="Times New Roman"/>
                        </a:rPr>
                        <a:t>Granty a transfery</a:t>
                      </a:r>
                      <a:endParaRPr lang="sk-SK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sk-SK" sz="2400" dirty="0">
                          <a:latin typeface="Times New Roman"/>
                          <a:ea typeface="Calibri"/>
                          <a:cs typeface="Times New Roman"/>
                        </a:rPr>
                        <a:t>prostriedky z rozpočtu EÚ</a:t>
                      </a:r>
                      <a:endParaRPr lang="sk-SK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sk-SK" sz="2400" dirty="0">
                          <a:latin typeface="Times New Roman"/>
                          <a:ea typeface="Calibri"/>
                          <a:cs typeface="Times New Roman"/>
                        </a:rPr>
                        <a:t>výdavky ministerstiev</a:t>
                      </a:r>
                      <a:endParaRPr lang="sk-SK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sk-SK" sz="2400" dirty="0">
                          <a:latin typeface="Times New Roman"/>
                          <a:ea typeface="Calibri"/>
                          <a:cs typeface="Times New Roman"/>
                        </a:rPr>
                        <a:t>výdavky kancelárie prezidenta, NRSR, Úradu vlády</a:t>
                      </a:r>
                      <a:endParaRPr lang="sk-SK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sk-SK" sz="2400" dirty="0">
                          <a:latin typeface="Times New Roman"/>
                          <a:ea typeface="Calibri"/>
                          <a:cs typeface="Times New Roman"/>
                        </a:rPr>
                        <a:t>výdavky iných vládnych organizácií</a:t>
                      </a:r>
                      <a:endParaRPr lang="sk-SK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sk-SK" sz="2400" dirty="0">
                          <a:latin typeface="Times New Roman"/>
                          <a:ea typeface="Calibri"/>
                          <a:cs typeface="Times New Roman"/>
                        </a:rPr>
                        <a:t>splátky pôžičiek</a:t>
                      </a:r>
                      <a:endParaRPr lang="sk-SK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1295743"/>
            <a:ext cx="8318823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</a:t>
            </a:r>
            <a:r>
              <a:rPr kumimoji="0" lang="sk-SK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sk-SK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jmy a</a:t>
            </a:r>
            <a:r>
              <a:rPr kumimoji="0" lang="sk-SK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sk-SK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výdavky </a:t>
            </a:r>
            <a:r>
              <a:rPr kumimoji="0" lang="sk-SK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sk-SK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sk-SK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sk-SK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tneho rozpočtu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k-SK" sz="1400" b="1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_____________________________________________________________________________________________</a:t>
            </a:r>
            <a:endParaRPr kumimoji="0" lang="sk-S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Štátny rozpočet môže mať 3 podoby: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Vyrovnaný rozpočet</a:t>
            </a:r>
          </a:p>
          <a:p>
            <a:pPr algn="ctr">
              <a:buNone/>
            </a:pPr>
            <a:r>
              <a:rPr lang="sk-SK" b="1" dirty="0" smtClean="0"/>
              <a:t>Príjmy = Výdavkom</a:t>
            </a:r>
          </a:p>
          <a:p>
            <a:r>
              <a:rPr lang="sk-SK" dirty="0" smtClean="0"/>
              <a:t>Prebytkový rozpočet</a:t>
            </a:r>
          </a:p>
          <a:p>
            <a:pPr algn="ctr">
              <a:buNone/>
            </a:pPr>
            <a:r>
              <a:rPr lang="sk-SK" b="1" dirty="0" smtClean="0"/>
              <a:t>Príjmy &gt; Výdavky</a:t>
            </a:r>
          </a:p>
          <a:p>
            <a:r>
              <a:rPr lang="sk-SK" dirty="0" smtClean="0"/>
              <a:t>Schodkový rozpočet</a:t>
            </a:r>
          </a:p>
          <a:p>
            <a:pPr algn="ctr">
              <a:buNone/>
            </a:pPr>
            <a:r>
              <a:rPr lang="sk-SK" b="1" dirty="0" smtClean="0"/>
              <a:t>Príjmy &lt; Výdavky</a:t>
            </a: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Štátny dlh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 smtClean="0"/>
              <a:t>Súhrn deficitov štátneho rozpočtu za dlhšie obdobie</a:t>
            </a:r>
          </a:p>
          <a:p>
            <a:pPr algn="just"/>
            <a:r>
              <a:rPr lang="sk-SK" dirty="0" smtClean="0"/>
              <a:t>Kryje sa úvermi, alebo emisiou cenných papierov, napr. štátnych pokladničných poukážok, štátnych dlhopisov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0356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Vypočítajte: FN, VN, CN, priemerné celkové náklady</a:t>
            </a:r>
            <a:endParaRPr lang="sk-SK" dirty="0"/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1043607" y="2132856"/>
          <a:ext cx="6840760" cy="1728192"/>
        </p:xfrm>
        <a:graphic>
          <a:graphicData uri="http://schemas.openxmlformats.org/drawingml/2006/table">
            <a:tbl>
              <a:tblPr/>
              <a:tblGrid>
                <a:gridCol w="1368152"/>
                <a:gridCol w="1368152"/>
                <a:gridCol w="1368152"/>
                <a:gridCol w="1368152"/>
                <a:gridCol w="1368152"/>
              </a:tblGrid>
              <a:tr h="1284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b="1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Množstvo výrobkov </a:t>
                      </a:r>
                      <a:endParaRPr lang="sk-SK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b="1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Pôda v ha </a:t>
                      </a:r>
                      <a:endParaRPr lang="sk-SK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b="1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Počet pracovníkov </a:t>
                      </a:r>
                      <a:endParaRPr lang="sk-SK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b="1" kern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Nájom za pôdu </a:t>
                      </a:r>
                      <a:endParaRPr lang="sk-SK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b="1" kern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Mzda robotníka </a:t>
                      </a:r>
                      <a:endParaRPr lang="sk-SK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4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b="1" kern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sk-SK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b="1" kern="12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 </a:t>
                      </a:r>
                      <a:endParaRPr lang="sk-SK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b="1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 </a:t>
                      </a:r>
                      <a:endParaRPr lang="sk-SK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b="1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5,5 </a:t>
                      </a:r>
                      <a:endParaRPr lang="sk-SK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800" b="1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 </a:t>
                      </a:r>
                      <a:endParaRPr lang="sk-SK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Úloha: Určite správne odpovede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94169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sk-SK" dirty="0" smtClean="0"/>
              <a:t>Centralizovaný peňažný fond, ktorý predstavuje bilanciu príjmov a výdavkov štátu, sa nazýva:</a:t>
            </a:r>
          </a:p>
          <a:p>
            <a:pPr marL="633222" indent="-514350" algn="just">
              <a:buAutoNum type="alphaLcParenR"/>
            </a:pPr>
            <a:r>
              <a:rPr lang="sk-SK" dirty="0" smtClean="0"/>
              <a:t>platobná bilancia</a:t>
            </a:r>
          </a:p>
          <a:p>
            <a:pPr marL="633222" indent="-514350" algn="just">
              <a:buAutoNum type="alphaLcParenR"/>
            </a:pPr>
            <a:r>
              <a:rPr lang="sk-SK" dirty="0" smtClean="0"/>
              <a:t>obchodná bilancia</a:t>
            </a:r>
          </a:p>
          <a:p>
            <a:pPr marL="633222" indent="-514350" algn="just">
              <a:buAutoNum type="alphaLcParenR"/>
            </a:pPr>
            <a:r>
              <a:rPr lang="sk-SK" dirty="0" smtClean="0"/>
              <a:t>štátny rozpočet</a:t>
            </a:r>
          </a:p>
          <a:p>
            <a:pPr marL="633222" indent="-514350" algn="just">
              <a:buAutoNum type="alphaLcParenR"/>
            </a:pPr>
            <a:r>
              <a:rPr lang="sk-SK" dirty="0" smtClean="0"/>
              <a:t>rozpočet ministerstva financií</a:t>
            </a:r>
          </a:p>
          <a:p>
            <a:pPr lvl="0" algn="just"/>
            <a:endParaRPr lang="sk-SK" dirty="0" smtClean="0"/>
          </a:p>
          <a:p>
            <a:pPr lvl="0" algn="just"/>
            <a:r>
              <a:rPr lang="sk-SK" dirty="0" smtClean="0"/>
              <a:t>Prostredníctvom štátneho rozpočtu sa tvoria, rozdeľujú a používajú peňažné prostriedky: </a:t>
            </a:r>
          </a:p>
          <a:p>
            <a:pPr marL="633222" indent="-514350" algn="just">
              <a:buAutoNum type="alphaLcParenR"/>
            </a:pPr>
            <a:r>
              <a:rPr lang="sk-SK" dirty="0" smtClean="0"/>
              <a:t>štátu	</a:t>
            </a:r>
          </a:p>
          <a:p>
            <a:pPr marL="633222" indent="-514350" algn="just">
              <a:buAutoNum type="alphaLcParenR"/>
            </a:pPr>
            <a:r>
              <a:rPr lang="sk-SK" dirty="0" smtClean="0"/>
              <a:t>podnikov</a:t>
            </a:r>
          </a:p>
          <a:p>
            <a:pPr marL="633222" indent="-514350" algn="just">
              <a:buAutoNum type="alphaLcParenR"/>
            </a:pPr>
            <a:r>
              <a:rPr lang="sk-SK" dirty="0" smtClean="0"/>
              <a:t>obyvateľstva</a:t>
            </a:r>
          </a:p>
          <a:p>
            <a:pPr marL="633222" indent="-514350" algn="just">
              <a:buAutoNum type="alphaLcParenR"/>
            </a:pPr>
            <a:r>
              <a:rPr lang="sk-SK" dirty="0" smtClean="0"/>
              <a:t>štátnej správy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Úloha: Určite správne odpovede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22161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sk-SK" dirty="0" smtClean="0"/>
              <a:t>Štátny rozpočet schvaľuje: </a:t>
            </a:r>
          </a:p>
          <a:p>
            <a:pPr marL="633222" indent="-514350">
              <a:buAutoNum type="alphaLcParenR"/>
            </a:pPr>
            <a:r>
              <a:rPr lang="sk-SK" dirty="0" smtClean="0"/>
              <a:t>ministerstvo financií</a:t>
            </a:r>
          </a:p>
          <a:p>
            <a:pPr marL="633222" indent="-514350">
              <a:buAutoNum type="alphaLcParenR"/>
            </a:pPr>
            <a:r>
              <a:rPr lang="sk-SK" dirty="0" smtClean="0"/>
              <a:t>vláda</a:t>
            </a:r>
          </a:p>
          <a:p>
            <a:pPr marL="633222" indent="-514350">
              <a:buAutoNum type="alphaLcParenR"/>
            </a:pPr>
            <a:r>
              <a:rPr lang="sk-SK" dirty="0" smtClean="0"/>
              <a:t>prezident</a:t>
            </a:r>
          </a:p>
          <a:p>
            <a:pPr marL="633222" indent="-514350">
              <a:buAutoNum type="alphaLcParenR"/>
            </a:pPr>
            <a:r>
              <a:rPr lang="sk-SK" dirty="0" smtClean="0"/>
              <a:t>parlament   </a:t>
            </a:r>
          </a:p>
          <a:p>
            <a:endParaRPr lang="sk-SK" dirty="0" smtClean="0"/>
          </a:p>
          <a:p>
            <a:r>
              <a:rPr lang="sk-SK" dirty="0" smtClean="0"/>
              <a:t>Hlavnou formou získavania príjmov do štátneho rozpočtu sú:</a:t>
            </a:r>
          </a:p>
          <a:p>
            <a:pPr marL="633222" indent="-514350">
              <a:buAutoNum type="alphaLcParenR"/>
            </a:pPr>
            <a:r>
              <a:rPr lang="sk-SK" dirty="0" smtClean="0"/>
              <a:t>domáce pôžičky</a:t>
            </a:r>
          </a:p>
          <a:p>
            <a:pPr marL="633222" indent="-514350">
              <a:buAutoNum type="alphaLcParenR"/>
            </a:pPr>
            <a:r>
              <a:rPr lang="sk-SK" dirty="0" smtClean="0"/>
              <a:t>dane</a:t>
            </a:r>
          </a:p>
          <a:p>
            <a:pPr marL="633222" indent="-514350">
              <a:buAutoNum type="alphaLcParenR"/>
            </a:pPr>
            <a:r>
              <a:rPr lang="sk-SK" dirty="0" smtClean="0"/>
              <a:t>zahraničné pôžičky</a:t>
            </a:r>
          </a:p>
          <a:p>
            <a:pPr marL="633222" indent="-514350">
              <a:buAutoNum type="alphaLcParenR"/>
            </a:pPr>
            <a:r>
              <a:rPr lang="sk-SK" dirty="0" smtClean="0"/>
              <a:t>clá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Úloha: Určite správne odpovede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sk-SK" dirty="0" smtClean="0"/>
              <a:t>Príjmy štátneho rozpočtu podľa pravidelnosti delíme na: </a:t>
            </a:r>
          </a:p>
          <a:p>
            <a:pPr marL="633222" indent="-514350" algn="just">
              <a:buAutoNum type="alphaLcParenR"/>
            </a:pPr>
            <a:r>
              <a:rPr lang="sk-SK" dirty="0" smtClean="0"/>
              <a:t>priame a nepriame</a:t>
            </a:r>
          </a:p>
          <a:p>
            <a:pPr marL="633222" indent="-514350" algn="just">
              <a:buAutoNum type="alphaLcParenR"/>
            </a:pPr>
            <a:r>
              <a:rPr lang="sk-SK" dirty="0" smtClean="0"/>
              <a:t>domáce a zahraničné</a:t>
            </a:r>
          </a:p>
          <a:p>
            <a:pPr marL="633222" indent="-514350" algn="just">
              <a:buAutoNum type="alphaLcParenR"/>
            </a:pPr>
            <a:r>
              <a:rPr lang="sk-SK" dirty="0" smtClean="0"/>
              <a:t>pravidelné a nepravidelné	</a:t>
            </a:r>
          </a:p>
          <a:p>
            <a:pPr marL="633222" indent="-514350" algn="just">
              <a:buAutoNum type="alphaLcParenR"/>
            </a:pPr>
            <a:r>
              <a:rPr lang="sk-SK" dirty="0" smtClean="0"/>
              <a:t>jednorazové a dočasné</a:t>
            </a:r>
          </a:p>
          <a:p>
            <a:pPr algn="just"/>
            <a:endParaRPr lang="sk-SK" dirty="0" smtClean="0"/>
          </a:p>
          <a:p>
            <a:pPr algn="just"/>
            <a:r>
              <a:rPr lang="sk-SK" dirty="0" smtClean="0"/>
              <a:t>Medzi výdavky štátneho rozpočtu nepatria výdavky:</a:t>
            </a:r>
          </a:p>
          <a:p>
            <a:pPr marL="633222" indent="-514350" algn="just">
              <a:buAutoNum type="alphaLcParenR"/>
            </a:pPr>
            <a:r>
              <a:rPr lang="sk-SK" dirty="0" smtClean="0"/>
              <a:t>školstvo</a:t>
            </a:r>
          </a:p>
          <a:p>
            <a:pPr marL="633222" indent="-514350" algn="just">
              <a:buAutoNum type="alphaLcParenR"/>
            </a:pPr>
            <a:r>
              <a:rPr lang="sk-SK" dirty="0" smtClean="0"/>
              <a:t>na armádu a bezpečnosť</a:t>
            </a:r>
          </a:p>
          <a:p>
            <a:pPr marL="633222" indent="-514350" algn="just">
              <a:buAutoNum type="alphaLcParenR"/>
            </a:pPr>
            <a:r>
              <a:rPr lang="sk-SK" dirty="0" smtClean="0"/>
              <a:t>na splácanie štátneho dlhu	</a:t>
            </a:r>
          </a:p>
          <a:p>
            <a:pPr marL="633222" indent="-514350" algn="just">
              <a:buAutoNum type="alphaLcParenR"/>
            </a:pPr>
            <a:r>
              <a:rPr lang="sk-SK" dirty="0" smtClean="0"/>
              <a:t>na lieky 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Úloha: Určite správne odpovede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 Ak sú príjmy štátneho rozpočtu vyššie ako výdavky, hovoríme o:</a:t>
            </a:r>
          </a:p>
          <a:p>
            <a:pPr marL="633222" indent="-514350">
              <a:buAutoNum type="alphaLcParenR"/>
            </a:pPr>
            <a:r>
              <a:rPr lang="sk-SK" dirty="0" smtClean="0"/>
              <a:t>štátnom dlhu</a:t>
            </a:r>
          </a:p>
          <a:p>
            <a:pPr marL="633222" indent="-514350">
              <a:buAutoNum type="alphaLcParenR"/>
            </a:pPr>
            <a:r>
              <a:rPr lang="sk-SK" dirty="0" smtClean="0"/>
              <a:t>rozpočtovom prebytku</a:t>
            </a:r>
          </a:p>
          <a:p>
            <a:pPr marL="633222" indent="-514350">
              <a:buAutoNum type="alphaLcParenR"/>
            </a:pPr>
            <a:r>
              <a:rPr lang="sk-SK" dirty="0" smtClean="0"/>
              <a:t>rozpočtovom deficite	</a:t>
            </a:r>
          </a:p>
          <a:p>
            <a:pPr marL="633222" indent="-514350">
              <a:buAutoNum type="alphaLcParenR"/>
            </a:pPr>
            <a:r>
              <a:rPr lang="sk-SK" dirty="0" smtClean="0"/>
              <a:t>vyrovnanom rozpočte</a:t>
            </a:r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 Ak sú príjmy štátneho rozpočtu nižšie ako výdavky, hovoríme o:</a:t>
            </a:r>
          </a:p>
          <a:p>
            <a:pPr marL="633222" indent="-514350">
              <a:buAutoNum type="alphaLcParenR"/>
            </a:pPr>
            <a:r>
              <a:rPr lang="sk-SK" dirty="0" smtClean="0"/>
              <a:t>štátnom dlhu	</a:t>
            </a:r>
          </a:p>
          <a:p>
            <a:pPr marL="633222" indent="-514350">
              <a:buAutoNum type="alphaLcParenR"/>
            </a:pPr>
            <a:r>
              <a:rPr lang="sk-SK" dirty="0" smtClean="0"/>
              <a:t>rozpočtovom prebytku</a:t>
            </a:r>
          </a:p>
          <a:p>
            <a:pPr marL="633222" indent="-514350">
              <a:buAutoNum type="alphaLcParenR"/>
            </a:pPr>
            <a:r>
              <a:rPr lang="sk-SK" dirty="0" smtClean="0"/>
              <a:t>rozpočtovom deficite	</a:t>
            </a:r>
          </a:p>
          <a:p>
            <a:pPr marL="633222" indent="-514350">
              <a:buAutoNum type="alphaLcParenR"/>
            </a:pPr>
            <a:r>
              <a:rPr lang="sk-SK" dirty="0" smtClean="0"/>
              <a:t>vyrovnanom rozpočte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Úloha: Určite správne odpovede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Ak sú príjmy štátneho rozpočtu rovnaké ako výdavky, hovoríme o:</a:t>
            </a:r>
          </a:p>
          <a:p>
            <a:pPr marL="633222" indent="-514350">
              <a:buAutoNum type="alphaLcParenR"/>
            </a:pPr>
            <a:r>
              <a:rPr lang="sk-SK" dirty="0" smtClean="0"/>
              <a:t>štátnom dlhu</a:t>
            </a:r>
          </a:p>
          <a:p>
            <a:pPr marL="633222" indent="-514350">
              <a:buAutoNum type="alphaLcParenR"/>
            </a:pPr>
            <a:r>
              <a:rPr lang="sk-SK" dirty="0" smtClean="0"/>
              <a:t>rozpočtovom prebytku</a:t>
            </a:r>
          </a:p>
          <a:p>
            <a:pPr marL="633222" indent="-514350">
              <a:buAutoNum type="alphaLcParenR"/>
            </a:pPr>
            <a:r>
              <a:rPr lang="sk-SK" dirty="0" smtClean="0"/>
              <a:t>rozpočtovom deficite</a:t>
            </a:r>
          </a:p>
          <a:p>
            <a:pPr marL="633222" indent="-514350">
              <a:buAutoNum type="alphaLcParenR"/>
            </a:pPr>
            <a:r>
              <a:rPr lang="sk-SK" dirty="0" smtClean="0"/>
              <a:t>vyrovnanom rozpočte</a:t>
            </a:r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O rozpočtovom deficite hovoríme ak: </a:t>
            </a:r>
          </a:p>
          <a:p>
            <a:pPr marL="633222" indent="-514350">
              <a:buAutoNum type="alphaLcParenR"/>
            </a:pPr>
            <a:r>
              <a:rPr lang="sk-SK" dirty="0" smtClean="0"/>
              <a:t>príjmy štátneho rozpočtu sú vyššie ako výdavky</a:t>
            </a:r>
          </a:p>
          <a:p>
            <a:pPr marL="633222" indent="-514350">
              <a:buAutoNum type="alphaLcParenR"/>
            </a:pPr>
            <a:r>
              <a:rPr lang="sk-SK" dirty="0" smtClean="0"/>
              <a:t>výdavky štátneho rozpočtu sú nižšie ako príjmy</a:t>
            </a:r>
          </a:p>
          <a:p>
            <a:pPr marL="633222" indent="-514350">
              <a:buAutoNum type="alphaLcParenR"/>
            </a:pPr>
            <a:r>
              <a:rPr lang="sk-SK" dirty="0" smtClean="0"/>
              <a:t>príjmy štátneho rozpočtu sú nižšie ako výdavky</a:t>
            </a:r>
          </a:p>
          <a:p>
            <a:pPr marL="633222" indent="-514350">
              <a:buAutoNum type="alphaLcParenR"/>
            </a:pPr>
            <a:r>
              <a:rPr lang="sk-SK" dirty="0" smtClean="0"/>
              <a:t>príjmy štátneho rozpočtu sa rovnajú výdavkom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DÚ: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Zistíte schodok štátneho rozpočtu za posledných 5 rokov</a:t>
            </a:r>
          </a:p>
          <a:p>
            <a:r>
              <a:rPr lang="sk-SK" dirty="0" smtClean="0"/>
              <a:t>Zistíte, na čo má štát najväčšie výdavky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Pozri: Vesmír verejných výdavkov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DÚ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Zistite, odkedy sa datuje vznik daní</a:t>
            </a:r>
          </a:p>
          <a:p>
            <a:r>
              <a:rPr lang="sk-SK" dirty="0" smtClean="0"/>
              <a:t>Uveďte, akú podobu mali dane v staroveku, stredoveku a novoveku a na čo sa používali</a:t>
            </a:r>
          </a:p>
          <a:p>
            <a:pPr>
              <a:buNone/>
            </a:pP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Dane – historické ponímanie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k-SK" dirty="0"/>
              <a:t>s</a:t>
            </a:r>
            <a:r>
              <a:rPr lang="sk-SK" dirty="0" smtClean="0"/>
              <a:t>ú spojené so vznikom štátu</a:t>
            </a:r>
          </a:p>
          <a:p>
            <a:pPr algn="just"/>
            <a:r>
              <a:rPr lang="sk-SK" dirty="0" smtClean="0"/>
              <a:t>ich úlohou je naplniť pokladnicu panovníka a z nej sa následne financujú verejné výdavky</a:t>
            </a:r>
          </a:p>
          <a:p>
            <a:pPr algn="just"/>
            <a:r>
              <a:rPr lang="sk-SK" dirty="0" smtClean="0"/>
              <a:t>v staroveku a stredoveku umožňovala plná pokladnica viesť vojny</a:t>
            </a:r>
          </a:p>
          <a:p>
            <a:pPr algn="just"/>
            <a:r>
              <a:rPr lang="sk-SK" dirty="0" smtClean="0"/>
              <a:t>Dnes ich platíme všetci v cene výrobkov a služieb, zdaňuje sa príjem zamestnancov, podnikateľov....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Formy dani sa v priebehu historického vývoja menili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k-SK" b="1" dirty="0" smtClean="0"/>
              <a:t>Naturálna forma </a:t>
            </a:r>
          </a:p>
          <a:p>
            <a:pPr algn="just">
              <a:buNone/>
            </a:pPr>
            <a:r>
              <a:rPr lang="sk-SK" b="1" dirty="0" smtClean="0"/>
              <a:t>	</a:t>
            </a:r>
            <a:r>
              <a:rPr lang="sk-SK" dirty="0" smtClean="0"/>
              <a:t>– desiatky, t.j. povinnosť odpracovať bez odmeny určitý počet dní v týždni pre pána, ísť na nútenú vojenskú službu....</a:t>
            </a:r>
          </a:p>
          <a:p>
            <a:pPr algn="just"/>
            <a:r>
              <a:rPr lang="sk-SK" dirty="0" smtClean="0"/>
              <a:t>Naturálne dane neskôr (na konci stredoveku) vystriedala </a:t>
            </a:r>
            <a:r>
              <a:rPr lang="sk-SK" b="1" dirty="0" smtClean="0"/>
              <a:t>peňažná forma </a:t>
            </a:r>
          </a:p>
          <a:p>
            <a:pPr algn="just">
              <a:buNone/>
            </a:pPr>
            <a:r>
              <a:rPr lang="sk-SK" b="1" dirty="0" smtClean="0"/>
              <a:t>	</a:t>
            </a:r>
            <a:r>
              <a:rPr lang="sk-SK" dirty="0" smtClean="0"/>
              <a:t>– daň z hlavy, pozemková daň, daň z majetku.....</a:t>
            </a:r>
          </a:p>
          <a:p>
            <a:pPr algn="just"/>
            <a:r>
              <a:rPr lang="sk-SK" b="1" dirty="0" smtClean="0"/>
              <a:t>Súčasne formy </a:t>
            </a:r>
            <a:r>
              <a:rPr lang="sk-SK" dirty="0" smtClean="0"/>
              <a:t>– daň z príjmov, majetkové dane, dane zo spotreby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11560" y="1412776"/>
            <a:ext cx="8229600" cy="5911873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sk-SK" sz="3400" b="1" dirty="0" smtClean="0"/>
              <a:t>V staroveku</a:t>
            </a:r>
          </a:p>
          <a:p>
            <a:pPr algn="just"/>
            <a:r>
              <a:rPr lang="sk-SK" sz="3400" dirty="0" smtClean="0"/>
              <a:t>Dane boli zdrojom príjmu panovníka, mali zväčša naturálnu formu</a:t>
            </a:r>
          </a:p>
          <a:p>
            <a:pPr algn="just"/>
            <a:r>
              <a:rPr lang="sk-SK" sz="3400" dirty="0" smtClean="0"/>
              <a:t>Financovali sa s nich verejné stavby (vodovod), vojsko, údržba dvora panovníka</a:t>
            </a:r>
          </a:p>
          <a:p>
            <a:pPr algn="just">
              <a:buNone/>
            </a:pPr>
            <a:r>
              <a:rPr lang="sk-SK" sz="3400" b="1" dirty="0" smtClean="0"/>
              <a:t>V stredoveku</a:t>
            </a:r>
          </a:p>
          <a:p>
            <a:pPr algn="just"/>
            <a:r>
              <a:rPr lang="sk-SK" sz="3400" dirty="0" smtClean="0"/>
              <a:t>Naturálnu formu dani postupne vystriedala forma peňažná</a:t>
            </a:r>
          </a:p>
          <a:p>
            <a:pPr algn="just"/>
            <a:r>
              <a:rPr lang="sk-SK" sz="3400" dirty="0" smtClean="0"/>
              <a:t>Dane mali okrem mýta a cla nepravidelný charakter, schvaľovali ich feudáli</a:t>
            </a:r>
          </a:p>
          <a:p>
            <a:pPr algn="just"/>
            <a:r>
              <a:rPr lang="sk-SK" sz="3400" dirty="0" smtClean="0"/>
              <a:t>Pokladnica štátu nebola oddelená od pokladnice panovníka</a:t>
            </a:r>
          </a:p>
          <a:p>
            <a:pPr algn="just">
              <a:buNone/>
            </a:pPr>
            <a:r>
              <a:rPr lang="sk-SK" sz="3400" b="1" dirty="0" smtClean="0"/>
              <a:t>V novoveku</a:t>
            </a:r>
          </a:p>
          <a:p>
            <a:pPr algn="just"/>
            <a:r>
              <a:rPr lang="sk-SK" sz="3400" dirty="0" smtClean="0"/>
              <a:t>Dane majú charakter pravidelného príjmu a trvalého zdroja príjmu štátnej pokladnice, </a:t>
            </a:r>
          </a:p>
          <a:p>
            <a:pPr algn="just"/>
            <a:r>
              <a:rPr lang="sk-SK" sz="3400" dirty="0" smtClean="0"/>
              <a:t>Štátna pokladnica sa oddelila od pokladnice panovníka</a:t>
            </a:r>
          </a:p>
          <a:p>
            <a:pPr algn="just"/>
            <a:r>
              <a:rPr lang="sk-SK" sz="3400" dirty="0" smtClean="0"/>
              <a:t>Štát začal robiť vlastnú daňovú politiku, vznikajú ucelené daňové sústavy, každoročne sa zostavuje bilancia štátnych príjmov a výdavkov, t.j. štátny rozpočet.</a:t>
            </a:r>
          </a:p>
          <a:p>
            <a:endParaRPr lang="sk-SK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sk-SK" dirty="0" smtClean="0"/>
              <a:t>Ciele zdanenia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Autofit/>
          </a:bodyPr>
          <a:lstStyle/>
          <a:p>
            <a:r>
              <a:rPr lang="sk-SK" sz="3600" dirty="0" smtClean="0"/>
              <a:t>Uveďte, o aký typ nákladov, resp. výnosov podľa charakteru produktu ide: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Spotreba elektrickej energie</a:t>
            </a:r>
          </a:p>
          <a:p>
            <a:r>
              <a:rPr lang="sk-SK" dirty="0" smtClean="0"/>
              <a:t>Odpisy stroja</a:t>
            </a:r>
          </a:p>
          <a:p>
            <a:r>
              <a:rPr lang="sk-SK" dirty="0" smtClean="0"/>
              <a:t>Tržby z predaj výrobkov</a:t>
            </a:r>
          </a:p>
          <a:p>
            <a:r>
              <a:rPr lang="sk-SK" dirty="0" smtClean="0"/>
              <a:t>Kreditné úroky</a:t>
            </a:r>
          </a:p>
          <a:p>
            <a:r>
              <a:rPr lang="sk-SK" dirty="0" smtClean="0"/>
              <a:t>Debetné úroky</a:t>
            </a:r>
          </a:p>
          <a:p>
            <a:r>
              <a:rPr lang="sk-SK" dirty="0" smtClean="0"/>
              <a:t>Mzdové náklady</a:t>
            </a:r>
          </a:p>
          <a:p>
            <a:r>
              <a:rPr lang="sk-SK" dirty="0" smtClean="0"/>
              <a:t>Škoda na osobnom motorovom vozidle</a:t>
            </a:r>
          </a:p>
          <a:p>
            <a:r>
              <a:rPr lang="sk-SK" dirty="0" smtClean="0"/>
              <a:t>Spotreba materiálu</a:t>
            </a:r>
          </a:p>
          <a:p>
            <a:r>
              <a:rPr lang="sk-SK" dirty="0" smtClean="0"/>
              <a:t>Náhrada škody vyplatená poisťovňou</a:t>
            </a:r>
          </a:p>
          <a:p>
            <a:r>
              <a:rPr lang="sk-SK" dirty="0" smtClean="0"/>
              <a:t>Odvody do sociálnej poisťovne</a:t>
            </a:r>
          </a:p>
          <a:p>
            <a:r>
              <a:rPr lang="sk-SK" dirty="0" smtClean="0"/>
              <a:t>Manko v pokladni</a:t>
            </a:r>
            <a:endParaRPr lang="sk-SK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Kontrolné otázky: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Uveďte, čo bolo cieľom zdanenia v staroveku, stredoveku, novoveku</a:t>
            </a:r>
          </a:p>
          <a:p>
            <a:r>
              <a:rPr lang="sk-SK" dirty="0" smtClean="0"/>
              <a:t>Uveďte, akú podobu mali dane v staroveku, stredoveku, novoveku</a:t>
            </a:r>
          </a:p>
          <a:p>
            <a:r>
              <a:rPr lang="sk-SK" dirty="0" smtClean="0"/>
              <a:t>Vysvetlíte, čo rozumiete pod pojmom desiatky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Ďakujem za pozornosť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Úloha: Určite, či ide o tržbu, alebo príjem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k-SK" dirty="0" smtClean="0"/>
              <a:t>Podnik A predal výrobky na faktúru, ktorá je splatná do 10 dní. Vznikla mu ...................</a:t>
            </a:r>
          </a:p>
          <a:p>
            <a:pPr algn="just"/>
            <a:r>
              <a:rPr lang="sk-SK" dirty="0" smtClean="0"/>
              <a:t>Odberateľ podniku A po 8 dňoch uhradil faktúru z účtu. Podniku A vznikol/-la ..................</a:t>
            </a:r>
          </a:p>
          <a:p>
            <a:pPr algn="just"/>
            <a:r>
              <a:rPr lang="sk-SK" dirty="0" smtClean="0"/>
              <a:t>Jano si kúpil v obchode žuvačku obchodu vznikla ............................</a:t>
            </a:r>
          </a:p>
          <a:p>
            <a:r>
              <a:rPr lang="sk-SK" dirty="0" smtClean="0"/>
              <a:t>Podnik A dodal podniku B tovar a ten mu hneď pri prebratí tovaru zaplatil v hotovosti. Podniku A vznikla ........................................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3200" dirty="0" smtClean="0"/>
              <a:t>Úloha: Určite, či ide o tržbu, vnútroorganizačný výnos, alebo ostatné výnosy</a:t>
            </a:r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k-SK" dirty="0" smtClean="0"/>
              <a:t>Podnik predal nespotrebovaný prebytočný materiál obchodnému partnerovi</a:t>
            </a:r>
          </a:p>
          <a:p>
            <a:pPr algn="just"/>
            <a:r>
              <a:rPr lang="sk-SK" dirty="0" smtClean="0"/>
              <a:t>Závod 1 poslal 10 vyrobených karosérií áut do lakovne</a:t>
            </a:r>
          </a:p>
          <a:p>
            <a:pPr algn="just"/>
            <a:r>
              <a:rPr lang="sk-SK" dirty="0" err="1" smtClean="0"/>
              <a:t>Baťa</a:t>
            </a:r>
            <a:r>
              <a:rPr lang="sk-SK" dirty="0" smtClean="0"/>
              <a:t> rozviezol vyrobené topánky do siete svojich obchodov</a:t>
            </a:r>
          </a:p>
          <a:p>
            <a:pPr algn="just"/>
            <a:r>
              <a:rPr lang="sk-SK" dirty="0" smtClean="0"/>
              <a:t>Podnik Omega z dôvodu krízy odpredáva prebytočný majetok</a:t>
            </a:r>
          </a:p>
          <a:p>
            <a:pPr algn="just"/>
            <a:r>
              <a:rPr lang="sk-SK" dirty="0" err="1" smtClean="0"/>
              <a:t>Kia</a:t>
            </a:r>
            <a:r>
              <a:rPr lang="sk-SK" dirty="0" smtClean="0"/>
              <a:t> predala 120 kusov osobných áut Rio zahraničnému odberateľovi </a:t>
            </a: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4000" dirty="0" smtClean="0"/>
              <a:t>Príklad: Čo vzniká príslušnému subjektu – výnos, príjem, výdaj, náklad</a:t>
            </a:r>
            <a:r>
              <a:rPr lang="sk-SK" dirty="0" smtClean="0"/>
              <a:t>?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sk-SK" sz="2400" dirty="0" smtClean="0"/>
              <a:t>Poľnohospodárske družstvo vypestovalo a predalo miestnemu pivovaru jačmeň</a:t>
            </a:r>
          </a:p>
          <a:p>
            <a:pPr algn="just"/>
            <a:r>
              <a:rPr lang="sk-SK" sz="2400" dirty="0" smtClean="0"/>
              <a:t>Pivovar dodaný sladovnícky jačmeň spracoval a vyrobil z neho pivo</a:t>
            </a:r>
          </a:p>
          <a:p>
            <a:pPr algn="just"/>
            <a:r>
              <a:rPr lang="sk-SK" sz="2400" dirty="0" smtClean="0"/>
              <a:t>Pivovar predal pivo krčmárovi</a:t>
            </a:r>
          </a:p>
          <a:p>
            <a:pPr algn="just"/>
            <a:r>
              <a:rPr lang="sk-SK" sz="2400" dirty="0" smtClean="0"/>
              <a:t>Krčmár uhradil záväzok voči pivovaru</a:t>
            </a:r>
          </a:p>
          <a:p>
            <a:pPr algn="just"/>
            <a:r>
              <a:rPr lang="sk-SK" sz="2400" dirty="0" smtClean="0"/>
              <a:t>Pivovar uhradil svoj záväzok voči poľnohospodárskemu družstvu</a:t>
            </a:r>
          </a:p>
          <a:p>
            <a:pPr algn="just"/>
            <a:r>
              <a:rPr lang="sk-SK" sz="2400" dirty="0" smtClean="0"/>
              <a:t>Poľnohospodárske družstvo nakúpilo hnojivo na postrek jačmeňa </a:t>
            </a:r>
          </a:p>
          <a:p>
            <a:pPr algn="just"/>
            <a:r>
              <a:rPr lang="sk-SK" sz="2400" dirty="0" smtClean="0"/>
              <a:t>Družstvo uhradilo faktúru za postrek príslušnému chemickému závodu</a:t>
            </a:r>
            <a:endParaRPr lang="sk-SK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3600" dirty="0" smtClean="0"/>
              <a:t>Príklad: Čo vzniká príslušnému subjektu – výnos, príjem, výdaj, náklad?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k-SK" dirty="0" smtClean="0"/>
              <a:t>Podnik Ťažba, s. r. o. vyťažil a predal podniku U. S. </a:t>
            </a:r>
            <a:r>
              <a:rPr lang="sk-SK" dirty="0" err="1" smtClean="0"/>
              <a:t>Steel</a:t>
            </a:r>
            <a:r>
              <a:rPr lang="sk-SK" dirty="0" smtClean="0"/>
              <a:t> 200 ton železnej rudy</a:t>
            </a:r>
          </a:p>
          <a:p>
            <a:pPr algn="just"/>
            <a:r>
              <a:rPr lang="sk-SK" dirty="0" smtClean="0"/>
              <a:t>U. S. </a:t>
            </a:r>
            <a:r>
              <a:rPr lang="sk-SK" dirty="0" err="1" smtClean="0"/>
              <a:t>Steel</a:t>
            </a:r>
            <a:r>
              <a:rPr lang="sk-SK" dirty="0" smtClean="0"/>
              <a:t> železnú rudu spracoval a vyrobil z nej koľajnice</a:t>
            </a:r>
          </a:p>
          <a:p>
            <a:pPr algn="just"/>
            <a:r>
              <a:rPr lang="sk-SK" dirty="0" smtClean="0"/>
              <a:t>U. S. </a:t>
            </a:r>
            <a:r>
              <a:rPr lang="sk-SK" dirty="0" err="1" smtClean="0"/>
              <a:t>Steel</a:t>
            </a:r>
            <a:r>
              <a:rPr lang="sk-SK" dirty="0" smtClean="0"/>
              <a:t> uhradil svoj záväzok voči podniku Ťažba, s. r. o.</a:t>
            </a:r>
          </a:p>
          <a:p>
            <a:pPr algn="just"/>
            <a:r>
              <a:rPr lang="sk-SK" dirty="0" smtClean="0"/>
              <a:t>U. S. </a:t>
            </a:r>
            <a:r>
              <a:rPr lang="sk-SK" dirty="0" err="1" smtClean="0"/>
              <a:t>Steel</a:t>
            </a:r>
            <a:r>
              <a:rPr lang="sk-SK" dirty="0" smtClean="0"/>
              <a:t> predal vyrobené koľajnice spoločnosti CARGO, a. s. (železnice)</a:t>
            </a:r>
          </a:p>
          <a:p>
            <a:pPr algn="just"/>
            <a:r>
              <a:rPr lang="sk-SK" dirty="0" smtClean="0"/>
              <a:t>CARGO, a. s. zaplatilo faktúru za koľajnice – U. S. </a:t>
            </a:r>
            <a:r>
              <a:rPr lang="sk-SK" dirty="0" err="1" smtClean="0"/>
              <a:t>Steelu</a:t>
            </a:r>
            <a:r>
              <a:rPr lang="sk-SK" dirty="0" smtClean="0"/>
              <a:t> vznikol ................. CARGU, a. s. vznikol .............................</a:t>
            </a: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2700" dirty="0" smtClean="0"/>
              <a:t>Vypočítajte celkové, fixné, variabilné náklady, priemerné náklady na 1 výrobok, hrubý a čistý zisk, ak viete, že podnik vyrobil 5 000 kusov výrobkov.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sk-SK" dirty="0" smtClean="0"/>
              <a:t>Podnik zaevidoval v priebehu roka tieto položky nákladov a výnosov:</a:t>
            </a:r>
          </a:p>
          <a:p>
            <a:pPr algn="just">
              <a:buNone/>
            </a:pPr>
            <a:r>
              <a:rPr lang="sk-SK" dirty="0" smtClean="0"/>
              <a:t>Odpisy výrobnej linky a budov = 10 000 eur</a:t>
            </a:r>
          </a:p>
          <a:p>
            <a:pPr algn="just">
              <a:buNone/>
            </a:pPr>
            <a:r>
              <a:rPr lang="sk-SK" dirty="0" smtClean="0"/>
              <a:t>Prenájom budov =  5 000 eur</a:t>
            </a:r>
          </a:p>
          <a:p>
            <a:pPr algn="just">
              <a:buNone/>
            </a:pPr>
            <a:r>
              <a:rPr lang="sk-SK" dirty="0" smtClean="0"/>
              <a:t>Tržby z predaja výrobkov = 130 000 eur</a:t>
            </a:r>
          </a:p>
          <a:p>
            <a:pPr algn="just">
              <a:buNone/>
            </a:pPr>
            <a:r>
              <a:rPr lang="sk-SK" dirty="0" smtClean="0"/>
              <a:t>Úkolová mzda výrob. robotníkov = 35 000 eur</a:t>
            </a:r>
          </a:p>
          <a:p>
            <a:pPr algn="just">
              <a:buNone/>
            </a:pPr>
            <a:r>
              <a:rPr lang="sk-SK" dirty="0" smtClean="0"/>
              <a:t>Mzda vrcholového manažmentu = 8 000 eur</a:t>
            </a:r>
          </a:p>
          <a:p>
            <a:pPr algn="just">
              <a:buNone/>
            </a:pPr>
            <a:r>
              <a:rPr lang="sk-SK" dirty="0" smtClean="0"/>
              <a:t>Náhrada škody od poisťovne = 3 000 eur</a:t>
            </a:r>
          </a:p>
          <a:p>
            <a:pPr algn="just">
              <a:buNone/>
            </a:pPr>
            <a:r>
              <a:rPr lang="sk-SK" dirty="0" smtClean="0"/>
              <a:t>Spotreba materiálu = 40 000 eur</a:t>
            </a:r>
          </a:p>
          <a:p>
            <a:pPr algn="just">
              <a:buNone/>
            </a:pPr>
            <a:r>
              <a:rPr lang="sk-SK" dirty="0" smtClean="0"/>
              <a:t>Spotreba pohonných hmôt = 4 000 eur</a:t>
            </a:r>
          </a:p>
          <a:p>
            <a:pPr algn="just">
              <a:buNone/>
            </a:pPr>
            <a:r>
              <a:rPr lang="sk-SK" dirty="0" smtClean="0"/>
              <a:t>Kreditné úroky = 4000 eur</a:t>
            </a:r>
          </a:p>
          <a:p>
            <a:pPr algn="just">
              <a:buNone/>
            </a:pPr>
            <a:r>
              <a:rPr lang="sk-SK" dirty="0" smtClean="0"/>
              <a:t>Spotreba energie = 7 000 eur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Štátny rozpočet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k-SK" dirty="0" smtClean="0"/>
              <a:t>Je centralizovaný peňažný fond štátu</a:t>
            </a:r>
          </a:p>
          <a:p>
            <a:pPr algn="just"/>
            <a:r>
              <a:rPr lang="sk-SK" dirty="0" smtClean="0"/>
              <a:t>Predstavuje bilanciu príjmov a výdajov štátu</a:t>
            </a:r>
          </a:p>
          <a:p>
            <a:pPr algn="just"/>
            <a:r>
              <a:rPr lang="sk-SK" dirty="0" smtClean="0"/>
              <a:t>Pokladnica štátu</a:t>
            </a:r>
          </a:p>
          <a:p>
            <a:pPr algn="just"/>
            <a:r>
              <a:rPr lang="sk-SK" dirty="0" smtClean="0"/>
              <a:t>Zostavuje sa na jeden kalendárny rok</a:t>
            </a:r>
          </a:p>
          <a:p>
            <a:pPr algn="just"/>
            <a:r>
              <a:rPr lang="sk-SK" dirty="0" smtClean="0"/>
              <a:t>Je súčasťou verejného rozpočtu</a:t>
            </a:r>
          </a:p>
          <a:p>
            <a:pPr algn="ctr">
              <a:buNone/>
            </a:pPr>
            <a:endParaRPr lang="sk-SK" dirty="0"/>
          </a:p>
          <a:p>
            <a:pPr algn="ctr">
              <a:buNone/>
            </a:pPr>
            <a:r>
              <a:rPr lang="sk-SK" dirty="0" smtClean="0"/>
              <a:t>Z hierarchického hľadiska rozlišujeme na Slovensku jeden štátny rozpočet doplnený sústavou miestnych rozpočtov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243</TotalTime>
  <Words>1223</Words>
  <Application>Microsoft Office PowerPoint</Application>
  <PresentationFormat>Prezentácia na obrazovke (4:3)</PresentationFormat>
  <Paragraphs>225</Paragraphs>
  <Slides>31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31</vt:i4>
      </vt:variant>
    </vt:vector>
  </HeadingPairs>
  <TitlesOfParts>
    <vt:vector size="39" baseType="lpstr">
      <vt:lpstr>Arial</vt:lpstr>
      <vt:lpstr>Calibri</vt:lpstr>
      <vt:lpstr>Corbel</vt:lpstr>
      <vt:lpstr>Times New Roman</vt:lpstr>
      <vt:lpstr>Wingdings</vt:lpstr>
      <vt:lpstr>Wingdings 2</vt:lpstr>
      <vt:lpstr>Wingdings 3</vt:lpstr>
      <vt:lpstr>Modul</vt:lpstr>
      <vt:lpstr>Daňová sústava, Štátny rozpočet</vt:lpstr>
      <vt:lpstr>Vypočítajte: FN, VN, CN, priemerné celkové náklady</vt:lpstr>
      <vt:lpstr>Uveďte, o aký typ nákladov, resp. výnosov podľa charakteru produktu ide:</vt:lpstr>
      <vt:lpstr>Úloha: Určite, či ide o tržbu, alebo príjem</vt:lpstr>
      <vt:lpstr>Úloha: Určite, či ide o tržbu, vnútroorganizačný výnos, alebo ostatné výnosy</vt:lpstr>
      <vt:lpstr>Príklad: Čo vzniká príslušnému subjektu – výnos, príjem, výdaj, náklad?</vt:lpstr>
      <vt:lpstr>Príklad: Čo vzniká príslušnému subjektu – výnos, príjem, výdaj, náklad?</vt:lpstr>
      <vt:lpstr>Vypočítajte celkové, fixné, variabilné náklady, priemerné náklady na 1 výrobok, hrubý a čistý zisk, ak viete, že podnik vyrobil 5 000 kusov výrobkov. </vt:lpstr>
      <vt:lpstr>Štátny rozpočet</vt:lpstr>
      <vt:lpstr>Etapy rozpočtového procesu</vt:lpstr>
      <vt:lpstr>Vypracovanie návrhu štátneho rozpočtu</vt:lpstr>
      <vt:lpstr>Schválenie návrhu štátneho rozpočtu </vt:lpstr>
      <vt:lpstr>Plnenie štátneho rozpočtu a kontrola jeho plnenia </vt:lpstr>
      <vt:lpstr>Vypracovanie a schválenie záverečného účtu </vt:lpstr>
      <vt:lpstr>Kontrolné otázky: Uveďte:</vt:lpstr>
      <vt:lpstr>Kontrolné otázky: Uveďte:</vt:lpstr>
      <vt:lpstr>Štátny rozpočet má dve časti – príjmovú a výdavkovú</vt:lpstr>
      <vt:lpstr>Štátny rozpočet môže mať 3 podoby:</vt:lpstr>
      <vt:lpstr>Štátny dlh</vt:lpstr>
      <vt:lpstr>Úloha: Určite správne odpovede</vt:lpstr>
      <vt:lpstr>Úloha: Určite správne odpovede</vt:lpstr>
      <vt:lpstr>Úloha: Určite správne odpovede</vt:lpstr>
      <vt:lpstr>Úloha: Určite správne odpovede</vt:lpstr>
      <vt:lpstr>Úloha: Určite správne odpovede</vt:lpstr>
      <vt:lpstr>DÚ:</vt:lpstr>
      <vt:lpstr>DÚ</vt:lpstr>
      <vt:lpstr>Dane – historické ponímanie</vt:lpstr>
      <vt:lpstr>Formy dani sa v priebehu historického vývoja menili</vt:lpstr>
      <vt:lpstr>Ciele zdanenia</vt:lpstr>
      <vt:lpstr>Kontrolné otázky:</vt:lpstr>
      <vt:lpstr>Ďakujem za pozornosť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Daňová sústava, Štátny rozpočet</dc:title>
  <dc:creator>Peto</dc:creator>
  <cp:lastModifiedBy>Student</cp:lastModifiedBy>
  <cp:revision>28</cp:revision>
  <dcterms:created xsi:type="dcterms:W3CDTF">2012-01-23T16:00:12Z</dcterms:created>
  <dcterms:modified xsi:type="dcterms:W3CDTF">2016-02-12T07:49:05Z</dcterms:modified>
</cp:coreProperties>
</file>